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6"/>
  </p:notesMasterIdLst>
  <p:handoutMasterIdLst>
    <p:handoutMasterId r:id="rId27"/>
  </p:handoutMasterIdLst>
  <p:sldIdLst>
    <p:sldId id="279" r:id="rId4"/>
    <p:sldId id="282" r:id="rId5"/>
    <p:sldId id="283" r:id="rId6"/>
    <p:sldId id="284" r:id="rId7"/>
    <p:sldId id="285" r:id="rId8"/>
    <p:sldId id="286" r:id="rId9"/>
    <p:sldId id="287" r:id="rId10"/>
    <p:sldId id="302" r:id="rId11"/>
    <p:sldId id="288" r:id="rId12"/>
    <p:sldId id="289" r:id="rId13"/>
    <p:sldId id="291" r:id="rId14"/>
    <p:sldId id="292" r:id="rId15"/>
    <p:sldId id="293" r:id="rId16"/>
    <p:sldId id="294" r:id="rId17"/>
    <p:sldId id="298" r:id="rId18"/>
    <p:sldId id="303" r:id="rId19"/>
    <p:sldId id="304" r:id="rId20"/>
    <p:sldId id="296" r:id="rId21"/>
    <p:sldId id="297" r:id="rId22"/>
    <p:sldId id="299" r:id="rId23"/>
    <p:sldId id="300" r:id="rId24"/>
    <p:sldId id="280" r:id="rId25"/>
  </p:sldIdLst>
  <p:sldSz cx="9144000" cy="5143500" type="screen16x9"/>
  <p:notesSz cx="6858000" cy="9947275"/>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5247">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C"/>
    <a:srgbClr val="0E73B9"/>
    <a:srgbClr val="005EAE"/>
    <a:srgbClr val="3E6D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52" autoAdjust="0"/>
    <p:restoredTop sz="80948" autoAdjust="0"/>
  </p:normalViewPr>
  <p:slideViewPr>
    <p:cSldViewPr snapToGrid="0" showGuides="1">
      <p:cViewPr varScale="1">
        <p:scale>
          <a:sx n="92" d="100"/>
          <a:sy n="92" d="100"/>
        </p:scale>
        <p:origin x="768" y="53"/>
      </p:cViewPr>
      <p:guideLst>
        <p:guide orient="horz" pos="3239"/>
        <p:guide pos="5247"/>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1" d="100"/>
          <a:sy n="91" d="100"/>
        </p:scale>
        <p:origin x="-3720" y="-10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4136BF-40BA-46F9-AC77-FCDDD7C2F7A4}" type="doc">
      <dgm:prSet loTypeId="urn:microsoft.com/office/officeart/2005/8/layout/venn1" loCatId="relationship" qsTypeId="urn:microsoft.com/office/officeart/2005/8/quickstyle/simple1" qsCatId="simple" csTypeId="urn:microsoft.com/office/officeart/2005/8/colors/colorful2" csCatId="colorful" phldr="1"/>
      <dgm:spPr/>
      <dgm:t>
        <a:bodyPr/>
        <a:lstStyle/>
        <a:p>
          <a:endParaRPr lang="en-IE"/>
        </a:p>
      </dgm:t>
    </dgm:pt>
    <dgm:pt modelId="{3F4069EE-95D4-4C2E-860D-4C412108E275}">
      <dgm:prSet phldrT="[Text]" custT="1"/>
      <dgm:spPr/>
      <dgm:t>
        <a:bodyPr/>
        <a:lstStyle/>
        <a:p>
          <a:r>
            <a:rPr lang="en-IE" sz="1600" b="1" dirty="0">
              <a:solidFill>
                <a:schemeClr val="tx1"/>
              </a:solidFill>
            </a:rPr>
            <a:t>Business</a:t>
          </a:r>
        </a:p>
      </dgm:t>
    </dgm:pt>
    <dgm:pt modelId="{FBECE6E5-61CE-444A-B10B-A68A381F65AA}" type="parTrans" cxnId="{FD6E4005-6AC5-4E7D-B0BD-2B6D80FF038B}">
      <dgm:prSet/>
      <dgm:spPr/>
      <dgm:t>
        <a:bodyPr/>
        <a:lstStyle/>
        <a:p>
          <a:endParaRPr lang="en-IE"/>
        </a:p>
      </dgm:t>
    </dgm:pt>
    <dgm:pt modelId="{A86E7FCD-23D5-411A-977C-C8C43F8E8322}" type="sibTrans" cxnId="{FD6E4005-6AC5-4E7D-B0BD-2B6D80FF038B}">
      <dgm:prSet/>
      <dgm:spPr/>
      <dgm:t>
        <a:bodyPr/>
        <a:lstStyle/>
        <a:p>
          <a:endParaRPr lang="en-IE"/>
        </a:p>
      </dgm:t>
    </dgm:pt>
    <dgm:pt modelId="{333BE249-C3F9-4179-9854-B162CB02309B}">
      <dgm:prSet phldrT="[Text]" custT="1"/>
      <dgm:spPr/>
      <dgm:t>
        <a:bodyPr/>
        <a:lstStyle/>
        <a:p>
          <a:r>
            <a:rPr lang="en-IE" sz="1600" b="1" dirty="0">
              <a:solidFill>
                <a:schemeClr val="tx1"/>
              </a:solidFill>
            </a:rPr>
            <a:t>Economics</a:t>
          </a:r>
        </a:p>
      </dgm:t>
    </dgm:pt>
    <dgm:pt modelId="{EC95110F-2EAA-4E07-A776-C7CE647601EA}" type="parTrans" cxnId="{F24C4DBD-6413-4758-BA0D-4AA6541CD945}">
      <dgm:prSet/>
      <dgm:spPr/>
      <dgm:t>
        <a:bodyPr/>
        <a:lstStyle/>
        <a:p>
          <a:endParaRPr lang="en-IE"/>
        </a:p>
      </dgm:t>
    </dgm:pt>
    <dgm:pt modelId="{F204AB06-6823-4473-9D99-DB7A56A28CE2}" type="sibTrans" cxnId="{F24C4DBD-6413-4758-BA0D-4AA6541CD945}">
      <dgm:prSet/>
      <dgm:spPr/>
      <dgm:t>
        <a:bodyPr/>
        <a:lstStyle/>
        <a:p>
          <a:endParaRPr lang="en-IE"/>
        </a:p>
      </dgm:t>
    </dgm:pt>
    <dgm:pt modelId="{2FD0EF26-4783-4AE1-B987-2FE548A13A25}">
      <dgm:prSet phldrT="[Text]" custT="1"/>
      <dgm:spPr/>
      <dgm:t>
        <a:bodyPr/>
        <a:lstStyle/>
        <a:p>
          <a:r>
            <a:rPr lang="en-IE" sz="1600" b="1" dirty="0">
              <a:solidFill>
                <a:schemeClr val="tx1"/>
              </a:solidFill>
            </a:rPr>
            <a:t>Political</a:t>
          </a:r>
          <a:r>
            <a:rPr lang="en-IE" sz="1600" dirty="0"/>
            <a:t> </a:t>
          </a:r>
          <a:r>
            <a:rPr lang="en-IE" sz="1600" b="1" dirty="0">
              <a:solidFill>
                <a:schemeClr val="tx1"/>
              </a:solidFill>
            </a:rPr>
            <a:t>Science</a:t>
          </a:r>
        </a:p>
      </dgm:t>
    </dgm:pt>
    <dgm:pt modelId="{0B88EF96-D9B9-4D8E-A72C-078E3A7783E3}" type="parTrans" cxnId="{AB0ECC24-1501-41CE-A04F-548BF56620BE}">
      <dgm:prSet/>
      <dgm:spPr/>
      <dgm:t>
        <a:bodyPr/>
        <a:lstStyle/>
        <a:p>
          <a:endParaRPr lang="en-IE"/>
        </a:p>
      </dgm:t>
    </dgm:pt>
    <dgm:pt modelId="{2F87A57D-23D6-4135-9BE8-DECFAE438E51}" type="sibTrans" cxnId="{AB0ECC24-1501-41CE-A04F-548BF56620BE}">
      <dgm:prSet/>
      <dgm:spPr/>
      <dgm:t>
        <a:bodyPr/>
        <a:lstStyle/>
        <a:p>
          <a:endParaRPr lang="en-IE"/>
        </a:p>
      </dgm:t>
    </dgm:pt>
    <dgm:pt modelId="{E5870367-D600-44AC-970E-6DB4E2958D3E}">
      <dgm:prSet phldrT="[Text]" custT="1"/>
      <dgm:spPr/>
      <dgm:t>
        <a:bodyPr/>
        <a:lstStyle/>
        <a:p>
          <a:r>
            <a:rPr lang="en-IE" sz="1600" b="1" dirty="0">
              <a:solidFill>
                <a:schemeClr val="tx1"/>
              </a:solidFill>
            </a:rPr>
            <a:t>Sociology</a:t>
          </a:r>
        </a:p>
      </dgm:t>
    </dgm:pt>
    <dgm:pt modelId="{1732A43A-2340-4529-8760-08AB267D7691}" type="parTrans" cxnId="{D4D5A8E0-A1AE-491F-8163-AE92D70C4F59}">
      <dgm:prSet/>
      <dgm:spPr/>
      <dgm:t>
        <a:bodyPr/>
        <a:lstStyle/>
        <a:p>
          <a:endParaRPr lang="en-IE"/>
        </a:p>
      </dgm:t>
    </dgm:pt>
    <dgm:pt modelId="{91202663-45BA-4055-83FE-7D3CD6041DCD}" type="sibTrans" cxnId="{D4D5A8E0-A1AE-491F-8163-AE92D70C4F59}">
      <dgm:prSet/>
      <dgm:spPr/>
      <dgm:t>
        <a:bodyPr/>
        <a:lstStyle/>
        <a:p>
          <a:endParaRPr lang="en-IE"/>
        </a:p>
      </dgm:t>
    </dgm:pt>
    <dgm:pt modelId="{94A2E48D-B95B-46B0-8E90-BD355A8D23D1}" type="pres">
      <dgm:prSet presAssocID="{994136BF-40BA-46F9-AC77-FCDDD7C2F7A4}" presName="compositeShape" presStyleCnt="0">
        <dgm:presLayoutVars>
          <dgm:chMax val="7"/>
          <dgm:dir/>
          <dgm:resizeHandles val="exact"/>
        </dgm:presLayoutVars>
      </dgm:prSet>
      <dgm:spPr/>
    </dgm:pt>
    <dgm:pt modelId="{9369DE26-C29F-4FFB-8E83-C4ACF132F676}" type="pres">
      <dgm:prSet presAssocID="{3F4069EE-95D4-4C2E-860D-4C412108E275}" presName="circ1" presStyleLbl="vennNode1" presStyleIdx="0" presStyleCnt="4" custScaleX="120048" custScaleY="114769"/>
      <dgm:spPr/>
    </dgm:pt>
    <dgm:pt modelId="{F337F52D-DAC4-4427-BC30-CC009A75841C}" type="pres">
      <dgm:prSet presAssocID="{3F4069EE-95D4-4C2E-860D-4C412108E275}" presName="circ1Tx" presStyleLbl="revTx" presStyleIdx="0" presStyleCnt="0">
        <dgm:presLayoutVars>
          <dgm:chMax val="0"/>
          <dgm:chPref val="0"/>
          <dgm:bulletEnabled val="1"/>
        </dgm:presLayoutVars>
      </dgm:prSet>
      <dgm:spPr/>
    </dgm:pt>
    <dgm:pt modelId="{F1D8B970-53F3-4B98-BB67-FDD9DB1D5CCD}" type="pres">
      <dgm:prSet presAssocID="{333BE249-C3F9-4179-9854-B162CB02309B}" presName="circ2" presStyleLbl="vennNode1" presStyleIdx="1" presStyleCnt="4" custScaleX="132930" custScaleY="113018"/>
      <dgm:spPr/>
    </dgm:pt>
    <dgm:pt modelId="{11B8A65A-1308-4523-8D8B-6EA763B7C4C6}" type="pres">
      <dgm:prSet presAssocID="{333BE249-C3F9-4179-9854-B162CB02309B}" presName="circ2Tx" presStyleLbl="revTx" presStyleIdx="0" presStyleCnt="0">
        <dgm:presLayoutVars>
          <dgm:chMax val="0"/>
          <dgm:chPref val="0"/>
          <dgm:bulletEnabled val="1"/>
        </dgm:presLayoutVars>
      </dgm:prSet>
      <dgm:spPr/>
    </dgm:pt>
    <dgm:pt modelId="{86119D11-F5BA-4551-AB4C-C07B96411D7F}" type="pres">
      <dgm:prSet presAssocID="{2FD0EF26-4783-4AE1-B987-2FE548A13A25}" presName="circ3" presStyleLbl="vennNode1" presStyleIdx="2" presStyleCnt="4" custScaleX="118160" custScaleY="110269"/>
      <dgm:spPr/>
    </dgm:pt>
    <dgm:pt modelId="{D2CEB58A-17AC-4ABE-A5F7-2AD2C68E929D}" type="pres">
      <dgm:prSet presAssocID="{2FD0EF26-4783-4AE1-B987-2FE548A13A25}" presName="circ3Tx" presStyleLbl="revTx" presStyleIdx="0" presStyleCnt="0">
        <dgm:presLayoutVars>
          <dgm:chMax val="0"/>
          <dgm:chPref val="0"/>
          <dgm:bulletEnabled val="1"/>
        </dgm:presLayoutVars>
      </dgm:prSet>
      <dgm:spPr/>
    </dgm:pt>
    <dgm:pt modelId="{012964FA-E732-4300-903A-3CD7437A076A}" type="pres">
      <dgm:prSet presAssocID="{E5870367-D600-44AC-970E-6DB4E2958D3E}" presName="circ4" presStyleLbl="vennNode1" presStyleIdx="3" presStyleCnt="4" custScaleX="123072" custScaleY="110361" custLinFactNeighborX="-5769" custLinFactNeighborY="443"/>
      <dgm:spPr/>
    </dgm:pt>
    <dgm:pt modelId="{4DE232A2-D0D4-491B-ADF1-42124FC6AC93}" type="pres">
      <dgm:prSet presAssocID="{E5870367-D600-44AC-970E-6DB4E2958D3E}" presName="circ4Tx" presStyleLbl="revTx" presStyleIdx="0" presStyleCnt="0">
        <dgm:presLayoutVars>
          <dgm:chMax val="0"/>
          <dgm:chPref val="0"/>
          <dgm:bulletEnabled val="1"/>
        </dgm:presLayoutVars>
      </dgm:prSet>
      <dgm:spPr/>
    </dgm:pt>
  </dgm:ptLst>
  <dgm:cxnLst>
    <dgm:cxn modelId="{FD6E4005-6AC5-4E7D-B0BD-2B6D80FF038B}" srcId="{994136BF-40BA-46F9-AC77-FCDDD7C2F7A4}" destId="{3F4069EE-95D4-4C2E-860D-4C412108E275}" srcOrd="0" destOrd="0" parTransId="{FBECE6E5-61CE-444A-B10B-A68A381F65AA}" sibTransId="{A86E7FCD-23D5-411A-977C-C8C43F8E8322}"/>
    <dgm:cxn modelId="{051AFD14-9E8E-42A1-ADA8-5899FACE7C42}" type="presOf" srcId="{2FD0EF26-4783-4AE1-B987-2FE548A13A25}" destId="{D2CEB58A-17AC-4ABE-A5F7-2AD2C68E929D}" srcOrd="1" destOrd="0" presId="urn:microsoft.com/office/officeart/2005/8/layout/venn1"/>
    <dgm:cxn modelId="{AB0ECC24-1501-41CE-A04F-548BF56620BE}" srcId="{994136BF-40BA-46F9-AC77-FCDDD7C2F7A4}" destId="{2FD0EF26-4783-4AE1-B987-2FE548A13A25}" srcOrd="2" destOrd="0" parTransId="{0B88EF96-D9B9-4D8E-A72C-078E3A7783E3}" sibTransId="{2F87A57D-23D6-4135-9BE8-DECFAE438E51}"/>
    <dgm:cxn modelId="{8882882C-B523-49A6-AA37-0F5BDB61D138}" type="presOf" srcId="{3F4069EE-95D4-4C2E-860D-4C412108E275}" destId="{9369DE26-C29F-4FFB-8E83-C4ACF132F676}" srcOrd="0" destOrd="0" presId="urn:microsoft.com/office/officeart/2005/8/layout/venn1"/>
    <dgm:cxn modelId="{819EC742-B143-44D5-AB02-EB051C33B9AB}" type="presOf" srcId="{994136BF-40BA-46F9-AC77-FCDDD7C2F7A4}" destId="{94A2E48D-B95B-46B0-8E90-BD355A8D23D1}" srcOrd="0" destOrd="0" presId="urn:microsoft.com/office/officeart/2005/8/layout/venn1"/>
    <dgm:cxn modelId="{F0BDD463-2FF6-49EB-98FA-F6D19419079D}" type="presOf" srcId="{E5870367-D600-44AC-970E-6DB4E2958D3E}" destId="{012964FA-E732-4300-903A-3CD7437A076A}" srcOrd="0" destOrd="0" presId="urn:microsoft.com/office/officeart/2005/8/layout/venn1"/>
    <dgm:cxn modelId="{5246A065-67C6-4056-8AF6-B9742788CBF4}" type="presOf" srcId="{333BE249-C3F9-4179-9854-B162CB02309B}" destId="{11B8A65A-1308-4523-8D8B-6EA763B7C4C6}" srcOrd="1" destOrd="0" presId="urn:microsoft.com/office/officeart/2005/8/layout/venn1"/>
    <dgm:cxn modelId="{BCB3E874-CDEF-4DAD-9D7A-84BDAB65140E}" type="presOf" srcId="{E5870367-D600-44AC-970E-6DB4E2958D3E}" destId="{4DE232A2-D0D4-491B-ADF1-42124FC6AC93}" srcOrd="1" destOrd="0" presId="urn:microsoft.com/office/officeart/2005/8/layout/venn1"/>
    <dgm:cxn modelId="{ABF0E797-5496-497C-B2C1-9A7D472664F8}" type="presOf" srcId="{3F4069EE-95D4-4C2E-860D-4C412108E275}" destId="{F337F52D-DAC4-4427-BC30-CC009A75841C}" srcOrd="1" destOrd="0" presId="urn:microsoft.com/office/officeart/2005/8/layout/venn1"/>
    <dgm:cxn modelId="{F24C4DBD-6413-4758-BA0D-4AA6541CD945}" srcId="{994136BF-40BA-46F9-AC77-FCDDD7C2F7A4}" destId="{333BE249-C3F9-4179-9854-B162CB02309B}" srcOrd="1" destOrd="0" parTransId="{EC95110F-2EAA-4E07-A776-C7CE647601EA}" sibTransId="{F204AB06-6823-4473-9D99-DB7A56A28CE2}"/>
    <dgm:cxn modelId="{D69122BE-2DD2-4E1C-95EB-1469B73EDDA0}" type="presOf" srcId="{333BE249-C3F9-4179-9854-B162CB02309B}" destId="{F1D8B970-53F3-4B98-BB67-FDD9DB1D5CCD}" srcOrd="0" destOrd="0" presId="urn:microsoft.com/office/officeart/2005/8/layout/venn1"/>
    <dgm:cxn modelId="{D4D5A8E0-A1AE-491F-8163-AE92D70C4F59}" srcId="{994136BF-40BA-46F9-AC77-FCDDD7C2F7A4}" destId="{E5870367-D600-44AC-970E-6DB4E2958D3E}" srcOrd="3" destOrd="0" parTransId="{1732A43A-2340-4529-8760-08AB267D7691}" sibTransId="{91202663-45BA-4055-83FE-7D3CD6041DCD}"/>
    <dgm:cxn modelId="{EA0B8EED-1AB3-44A5-940F-F7117568F25F}" type="presOf" srcId="{2FD0EF26-4783-4AE1-B987-2FE548A13A25}" destId="{86119D11-F5BA-4551-AB4C-C07B96411D7F}" srcOrd="0" destOrd="0" presId="urn:microsoft.com/office/officeart/2005/8/layout/venn1"/>
    <dgm:cxn modelId="{B73BB85A-D9B1-4F80-B5B4-F1356EDDEA93}" type="presParOf" srcId="{94A2E48D-B95B-46B0-8E90-BD355A8D23D1}" destId="{9369DE26-C29F-4FFB-8E83-C4ACF132F676}" srcOrd="0" destOrd="0" presId="urn:microsoft.com/office/officeart/2005/8/layout/venn1"/>
    <dgm:cxn modelId="{4999AB1C-E999-4A85-99CA-2B7F5A3C4352}" type="presParOf" srcId="{94A2E48D-B95B-46B0-8E90-BD355A8D23D1}" destId="{F337F52D-DAC4-4427-BC30-CC009A75841C}" srcOrd="1" destOrd="0" presId="urn:microsoft.com/office/officeart/2005/8/layout/venn1"/>
    <dgm:cxn modelId="{FBF953E4-5508-49C2-9A52-0C5A4C971B6A}" type="presParOf" srcId="{94A2E48D-B95B-46B0-8E90-BD355A8D23D1}" destId="{F1D8B970-53F3-4B98-BB67-FDD9DB1D5CCD}" srcOrd="2" destOrd="0" presId="urn:microsoft.com/office/officeart/2005/8/layout/venn1"/>
    <dgm:cxn modelId="{8359471F-97D3-4335-97DD-162F7469721F}" type="presParOf" srcId="{94A2E48D-B95B-46B0-8E90-BD355A8D23D1}" destId="{11B8A65A-1308-4523-8D8B-6EA763B7C4C6}" srcOrd="3" destOrd="0" presId="urn:microsoft.com/office/officeart/2005/8/layout/venn1"/>
    <dgm:cxn modelId="{0AAD17C4-083A-4A99-8F65-8A51F27C86D4}" type="presParOf" srcId="{94A2E48D-B95B-46B0-8E90-BD355A8D23D1}" destId="{86119D11-F5BA-4551-AB4C-C07B96411D7F}" srcOrd="4" destOrd="0" presId="urn:microsoft.com/office/officeart/2005/8/layout/venn1"/>
    <dgm:cxn modelId="{ECC24C28-3874-4F27-9FE4-6A135121C44E}" type="presParOf" srcId="{94A2E48D-B95B-46B0-8E90-BD355A8D23D1}" destId="{D2CEB58A-17AC-4ABE-A5F7-2AD2C68E929D}" srcOrd="5" destOrd="0" presId="urn:microsoft.com/office/officeart/2005/8/layout/venn1"/>
    <dgm:cxn modelId="{61657DD8-2604-4B57-88A5-7F77B269FCC3}" type="presParOf" srcId="{94A2E48D-B95B-46B0-8E90-BD355A8D23D1}" destId="{012964FA-E732-4300-903A-3CD7437A076A}" srcOrd="6" destOrd="0" presId="urn:microsoft.com/office/officeart/2005/8/layout/venn1"/>
    <dgm:cxn modelId="{0033A161-6CCE-48C0-92B3-FFF90C2C3F4E}" type="presParOf" srcId="{94A2E48D-B95B-46B0-8E90-BD355A8D23D1}" destId="{4DE232A2-D0D4-491B-ADF1-42124FC6AC93}"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FF6799-A19D-A143-814D-A60F5F40682A}"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GB"/>
        </a:p>
      </dgm:t>
    </dgm:pt>
    <dgm:pt modelId="{D33B4544-0806-064E-9430-A8B34776E0B6}">
      <dgm:prSet phldrT="[Text]"/>
      <dgm:spPr/>
      <dgm:t>
        <a:bodyPr/>
        <a:lstStyle/>
        <a:p>
          <a:r>
            <a:rPr lang="en-GB" dirty="0"/>
            <a:t>1 entry pathway</a:t>
          </a:r>
        </a:p>
      </dgm:t>
    </dgm:pt>
    <dgm:pt modelId="{5054E889-8929-3C40-B1EF-A34E7EDC0280}" type="parTrans" cxnId="{49400022-7710-C144-9B83-7568B2AD128F}">
      <dgm:prSet/>
      <dgm:spPr/>
      <dgm:t>
        <a:bodyPr/>
        <a:lstStyle/>
        <a:p>
          <a:endParaRPr lang="en-GB"/>
        </a:p>
      </dgm:t>
    </dgm:pt>
    <dgm:pt modelId="{3CD02085-4114-554A-B581-50432E034153}" type="sibTrans" cxnId="{49400022-7710-C144-9B83-7568B2AD128F}">
      <dgm:prSet/>
      <dgm:spPr/>
      <dgm:t>
        <a:bodyPr/>
        <a:lstStyle/>
        <a:p>
          <a:endParaRPr lang="en-GB"/>
        </a:p>
      </dgm:t>
    </dgm:pt>
    <dgm:pt modelId="{628EB4A8-CD08-6B4C-B2A6-F7DDE98DA356}">
      <dgm:prSet phldrT="[Text]"/>
      <dgm:spPr/>
      <dgm:t>
        <a:bodyPr/>
        <a:lstStyle/>
        <a:p>
          <a:r>
            <a:rPr lang="en-GB" dirty="0"/>
            <a:t>4 disciplines</a:t>
          </a:r>
        </a:p>
      </dgm:t>
    </dgm:pt>
    <dgm:pt modelId="{9430A600-84EC-4D48-904F-EAA79EA2A6D2}" type="parTrans" cxnId="{C3063D3B-4AB1-C444-9AE6-AF7FFC40E173}">
      <dgm:prSet/>
      <dgm:spPr/>
      <dgm:t>
        <a:bodyPr/>
        <a:lstStyle/>
        <a:p>
          <a:endParaRPr lang="en-GB"/>
        </a:p>
      </dgm:t>
    </dgm:pt>
    <dgm:pt modelId="{C05FCCD8-6A1E-C44D-A724-91470581CA16}" type="sibTrans" cxnId="{C3063D3B-4AB1-C444-9AE6-AF7FFC40E173}">
      <dgm:prSet/>
      <dgm:spPr/>
      <dgm:t>
        <a:bodyPr/>
        <a:lstStyle/>
        <a:p>
          <a:endParaRPr lang="en-GB"/>
        </a:p>
      </dgm:t>
    </dgm:pt>
    <dgm:pt modelId="{190C2F12-2B7E-CC46-A5E1-A6786B44D7AD}">
      <dgm:prSet phldrT="[Text]"/>
      <dgm:spPr/>
      <dgm:t>
        <a:bodyPr/>
        <a:lstStyle/>
        <a:p>
          <a:r>
            <a:rPr lang="en-GB" dirty="0"/>
            <a:t>10 different degree options</a:t>
          </a:r>
        </a:p>
      </dgm:t>
    </dgm:pt>
    <dgm:pt modelId="{15D82881-C5DD-B043-A2DF-1D6FB8E970E8}" type="parTrans" cxnId="{3C3864BE-1625-244F-A3E2-17BAA3EFFC7C}">
      <dgm:prSet/>
      <dgm:spPr/>
      <dgm:t>
        <a:bodyPr/>
        <a:lstStyle/>
        <a:p>
          <a:endParaRPr lang="en-GB"/>
        </a:p>
      </dgm:t>
    </dgm:pt>
    <dgm:pt modelId="{0379DBB5-01ED-A347-94A0-D0B0A971487F}" type="sibTrans" cxnId="{3C3864BE-1625-244F-A3E2-17BAA3EFFC7C}">
      <dgm:prSet/>
      <dgm:spPr/>
      <dgm:t>
        <a:bodyPr/>
        <a:lstStyle/>
        <a:p>
          <a:endParaRPr lang="en-GB"/>
        </a:p>
      </dgm:t>
    </dgm:pt>
    <dgm:pt modelId="{03677497-DC39-DD40-9790-416FAC1A1C05}">
      <dgm:prSet/>
      <dgm:spPr/>
      <dgm:t>
        <a:bodyPr/>
        <a:lstStyle/>
        <a:p>
          <a:r>
            <a:rPr lang="en-GB" dirty="0"/>
            <a:t>22 exit routes</a:t>
          </a:r>
        </a:p>
      </dgm:t>
    </dgm:pt>
    <dgm:pt modelId="{79685CE6-74F4-6F42-8CE9-604493F822A4}" type="parTrans" cxnId="{AE944F05-D980-B743-BE71-1A100C858D5A}">
      <dgm:prSet/>
      <dgm:spPr/>
      <dgm:t>
        <a:bodyPr/>
        <a:lstStyle/>
        <a:p>
          <a:endParaRPr lang="en-GB"/>
        </a:p>
      </dgm:t>
    </dgm:pt>
    <dgm:pt modelId="{31903405-598E-A941-A6FC-7CDA36AE27CC}" type="sibTrans" cxnId="{AE944F05-D980-B743-BE71-1A100C858D5A}">
      <dgm:prSet/>
      <dgm:spPr/>
      <dgm:t>
        <a:bodyPr/>
        <a:lstStyle/>
        <a:p>
          <a:endParaRPr lang="en-GB"/>
        </a:p>
      </dgm:t>
    </dgm:pt>
    <dgm:pt modelId="{CA92482C-7E31-564B-ADC2-387D9D20C17C}" type="pres">
      <dgm:prSet presAssocID="{A7FF6799-A19D-A143-814D-A60F5F40682A}" presName="rootnode" presStyleCnt="0">
        <dgm:presLayoutVars>
          <dgm:chMax/>
          <dgm:chPref/>
          <dgm:dir/>
          <dgm:animLvl val="lvl"/>
        </dgm:presLayoutVars>
      </dgm:prSet>
      <dgm:spPr/>
    </dgm:pt>
    <dgm:pt modelId="{1DCAF9EE-67B0-7146-85D9-A6E537707C6F}" type="pres">
      <dgm:prSet presAssocID="{D33B4544-0806-064E-9430-A8B34776E0B6}" presName="composite" presStyleCnt="0"/>
      <dgm:spPr/>
    </dgm:pt>
    <dgm:pt modelId="{D6D81F52-D727-E642-AC88-68477799B375}" type="pres">
      <dgm:prSet presAssocID="{D33B4544-0806-064E-9430-A8B34776E0B6}" presName="bentUpArrow1" presStyleLbl="alignImgPlace1" presStyleIdx="0" presStyleCnt="3"/>
      <dgm:spPr/>
    </dgm:pt>
    <dgm:pt modelId="{1A0A45F6-297B-AA48-A0FC-C2B8DAC2049C}" type="pres">
      <dgm:prSet presAssocID="{D33B4544-0806-064E-9430-A8B34776E0B6}" presName="ParentText" presStyleLbl="node1" presStyleIdx="0" presStyleCnt="4">
        <dgm:presLayoutVars>
          <dgm:chMax val="1"/>
          <dgm:chPref val="1"/>
          <dgm:bulletEnabled val="1"/>
        </dgm:presLayoutVars>
      </dgm:prSet>
      <dgm:spPr/>
    </dgm:pt>
    <dgm:pt modelId="{089FF149-729A-A341-BDB5-2C238B8704C6}" type="pres">
      <dgm:prSet presAssocID="{D33B4544-0806-064E-9430-A8B34776E0B6}" presName="ChildText" presStyleLbl="revTx" presStyleIdx="0" presStyleCnt="3">
        <dgm:presLayoutVars>
          <dgm:chMax val="0"/>
          <dgm:chPref val="0"/>
          <dgm:bulletEnabled val="1"/>
        </dgm:presLayoutVars>
      </dgm:prSet>
      <dgm:spPr/>
    </dgm:pt>
    <dgm:pt modelId="{A03D5D3E-0918-B842-932F-9866FB4455DA}" type="pres">
      <dgm:prSet presAssocID="{3CD02085-4114-554A-B581-50432E034153}" presName="sibTrans" presStyleCnt="0"/>
      <dgm:spPr/>
    </dgm:pt>
    <dgm:pt modelId="{43B1EDA7-E4E8-0F44-9B5A-08C57E63EFF4}" type="pres">
      <dgm:prSet presAssocID="{628EB4A8-CD08-6B4C-B2A6-F7DDE98DA356}" presName="composite" presStyleCnt="0"/>
      <dgm:spPr/>
    </dgm:pt>
    <dgm:pt modelId="{8A5AA01D-BC1C-1B49-8087-4413080D3A0F}" type="pres">
      <dgm:prSet presAssocID="{628EB4A8-CD08-6B4C-B2A6-F7DDE98DA356}" presName="bentUpArrow1" presStyleLbl="alignImgPlace1" presStyleIdx="1" presStyleCnt="3"/>
      <dgm:spPr/>
    </dgm:pt>
    <dgm:pt modelId="{145EBA3A-A332-BB42-BA48-CEDBCD5666FC}" type="pres">
      <dgm:prSet presAssocID="{628EB4A8-CD08-6B4C-B2A6-F7DDE98DA356}" presName="ParentText" presStyleLbl="node1" presStyleIdx="1" presStyleCnt="4">
        <dgm:presLayoutVars>
          <dgm:chMax val="1"/>
          <dgm:chPref val="1"/>
          <dgm:bulletEnabled val="1"/>
        </dgm:presLayoutVars>
      </dgm:prSet>
      <dgm:spPr/>
    </dgm:pt>
    <dgm:pt modelId="{AA9D8E92-2873-0F45-88F5-C014C9BC218C}" type="pres">
      <dgm:prSet presAssocID="{628EB4A8-CD08-6B4C-B2A6-F7DDE98DA356}" presName="ChildText" presStyleLbl="revTx" presStyleIdx="1" presStyleCnt="3" custLinFactNeighborX="1100" custLinFactNeighborY="10509">
        <dgm:presLayoutVars>
          <dgm:chMax val="0"/>
          <dgm:chPref val="0"/>
          <dgm:bulletEnabled val="1"/>
        </dgm:presLayoutVars>
      </dgm:prSet>
      <dgm:spPr/>
    </dgm:pt>
    <dgm:pt modelId="{8E932DF2-C406-4943-8527-42BACE0A4300}" type="pres">
      <dgm:prSet presAssocID="{C05FCCD8-6A1E-C44D-A724-91470581CA16}" presName="sibTrans" presStyleCnt="0"/>
      <dgm:spPr/>
    </dgm:pt>
    <dgm:pt modelId="{D77DABB5-BF6F-D44A-B181-347880E8B552}" type="pres">
      <dgm:prSet presAssocID="{190C2F12-2B7E-CC46-A5E1-A6786B44D7AD}" presName="composite" presStyleCnt="0"/>
      <dgm:spPr/>
    </dgm:pt>
    <dgm:pt modelId="{5EF63C16-9B37-DA4D-AD86-532D8130A328}" type="pres">
      <dgm:prSet presAssocID="{190C2F12-2B7E-CC46-A5E1-A6786B44D7AD}" presName="bentUpArrow1" presStyleLbl="alignImgPlace1" presStyleIdx="2" presStyleCnt="3"/>
      <dgm:spPr/>
    </dgm:pt>
    <dgm:pt modelId="{E17AA539-F303-3147-BFF4-5351C790137C}" type="pres">
      <dgm:prSet presAssocID="{190C2F12-2B7E-CC46-A5E1-A6786B44D7AD}" presName="ParentText" presStyleLbl="node1" presStyleIdx="2" presStyleCnt="4">
        <dgm:presLayoutVars>
          <dgm:chMax val="1"/>
          <dgm:chPref val="1"/>
          <dgm:bulletEnabled val="1"/>
        </dgm:presLayoutVars>
      </dgm:prSet>
      <dgm:spPr/>
    </dgm:pt>
    <dgm:pt modelId="{D9717BF2-427F-B74E-9169-E333E34E2516}" type="pres">
      <dgm:prSet presAssocID="{190C2F12-2B7E-CC46-A5E1-A6786B44D7AD}" presName="ChildText" presStyleLbl="revTx" presStyleIdx="2" presStyleCnt="3">
        <dgm:presLayoutVars>
          <dgm:chMax val="0"/>
          <dgm:chPref val="0"/>
          <dgm:bulletEnabled val="1"/>
        </dgm:presLayoutVars>
      </dgm:prSet>
      <dgm:spPr/>
    </dgm:pt>
    <dgm:pt modelId="{EC782245-1F01-A84B-965D-239AF677855D}" type="pres">
      <dgm:prSet presAssocID="{0379DBB5-01ED-A347-94A0-D0B0A971487F}" presName="sibTrans" presStyleCnt="0"/>
      <dgm:spPr/>
    </dgm:pt>
    <dgm:pt modelId="{8329C8CE-713E-F14A-89C3-09EB029CAE7B}" type="pres">
      <dgm:prSet presAssocID="{03677497-DC39-DD40-9790-416FAC1A1C05}" presName="composite" presStyleCnt="0"/>
      <dgm:spPr/>
    </dgm:pt>
    <dgm:pt modelId="{57EC31AB-87A3-1C4D-A374-2F6043906C60}" type="pres">
      <dgm:prSet presAssocID="{03677497-DC39-DD40-9790-416FAC1A1C05}" presName="ParentText" presStyleLbl="node1" presStyleIdx="3" presStyleCnt="4">
        <dgm:presLayoutVars>
          <dgm:chMax val="1"/>
          <dgm:chPref val="1"/>
          <dgm:bulletEnabled val="1"/>
        </dgm:presLayoutVars>
      </dgm:prSet>
      <dgm:spPr/>
    </dgm:pt>
  </dgm:ptLst>
  <dgm:cxnLst>
    <dgm:cxn modelId="{27CCC100-6C02-6A40-81A4-67BF6C83DC0B}" type="presOf" srcId="{628EB4A8-CD08-6B4C-B2A6-F7DDE98DA356}" destId="{145EBA3A-A332-BB42-BA48-CEDBCD5666FC}" srcOrd="0" destOrd="0" presId="urn:microsoft.com/office/officeart/2005/8/layout/StepDownProcess"/>
    <dgm:cxn modelId="{AE944F05-D980-B743-BE71-1A100C858D5A}" srcId="{A7FF6799-A19D-A143-814D-A60F5F40682A}" destId="{03677497-DC39-DD40-9790-416FAC1A1C05}" srcOrd="3" destOrd="0" parTransId="{79685CE6-74F4-6F42-8CE9-604493F822A4}" sibTransId="{31903405-598E-A941-A6FC-7CDA36AE27CC}"/>
    <dgm:cxn modelId="{28867A19-568D-3E4A-9A04-1DBDBEC9E472}" type="presOf" srcId="{190C2F12-2B7E-CC46-A5E1-A6786B44D7AD}" destId="{E17AA539-F303-3147-BFF4-5351C790137C}" srcOrd="0" destOrd="0" presId="urn:microsoft.com/office/officeart/2005/8/layout/StepDownProcess"/>
    <dgm:cxn modelId="{49400022-7710-C144-9B83-7568B2AD128F}" srcId="{A7FF6799-A19D-A143-814D-A60F5F40682A}" destId="{D33B4544-0806-064E-9430-A8B34776E0B6}" srcOrd="0" destOrd="0" parTransId="{5054E889-8929-3C40-B1EF-A34E7EDC0280}" sibTransId="{3CD02085-4114-554A-B581-50432E034153}"/>
    <dgm:cxn modelId="{C3063D3B-4AB1-C444-9AE6-AF7FFC40E173}" srcId="{A7FF6799-A19D-A143-814D-A60F5F40682A}" destId="{628EB4A8-CD08-6B4C-B2A6-F7DDE98DA356}" srcOrd="1" destOrd="0" parTransId="{9430A600-84EC-4D48-904F-EAA79EA2A6D2}" sibTransId="{C05FCCD8-6A1E-C44D-A724-91470581CA16}"/>
    <dgm:cxn modelId="{01399A6D-4F49-2D46-9FAC-178C1C8DEA86}" type="presOf" srcId="{D33B4544-0806-064E-9430-A8B34776E0B6}" destId="{1A0A45F6-297B-AA48-A0FC-C2B8DAC2049C}" srcOrd="0" destOrd="0" presId="urn:microsoft.com/office/officeart/2005/8/layout/StepDownProcess"/>
    <dgm:cxn modelId="{6D1A7B9A-A022-134E-B2BC-9AD9FE06E7E7}" type="presOf" srcId="{A7FF6799-A19D-A143-814D-A60F5F40682A}" destId="{CA92482C-7E31-564B-ADC2-387D9D20C17C}" srcOrd="0" destOrd="0" presId="urn:microsoft.com/office/officeart/2005/8/layout/StepDownProcess"/>
    <dgm:cxn modelId="{3C3864BE-1625-244F-A3E2-17BAA3EFFC7C}" srcId="{A7FF6799-A19D-A143-814D-A60F5F40682A}" destId="{190C2F12-2B7E-CC46-A5E1-A6786B44D7AD}" srcOrd="2" destOrd="0" parTransId="{15D82881-C5DD-B043-A2DF-1D6FB8E970E8}" sibTransId="{0379DBB5-01ED-A347-94A0-D0B0A971487F}"/>
    <dgm:cxn modelId="{E3DEC8D6-D2FC-2F4E-B40F-F61CEFCFDAE5}" type="presOf" srcId="{03677497-DC39-DD40-9790-416FAC1A1C05}" destId="{57EC31AB-87A3-1C4D-A374-2F6043906C60}" srcOrd="0" destOrd="0" presId="urn:microsoft.com/office/officeart/2005/8/layout/StepDownProcess"/>
    <dgm:cxn modelId="{2594215E-1A71-7444-92D8-98AC60BE2707}" type="presParOf" srcId="{CA92482C-7E31-564B-ADC2-387D9D20C17C}" destId="{1DCAF9EE-67B0-7146-85D9-A6E537707C6F}" srcOrd="0" destOrd="0" presId="urn:microsoft.com/office/officeart/2005/8/layout/StepDownProcess"/>
    <dgm:cxn modelId="{1BD5C47A-4628-CC45-AE3F-B77CE0046066}" type="presParOf" srcId="{1DCAF9EE-67B0-7146-85D9-A6E537707C6F}" destId="{D6D81F52-D727-E642-AC88-68477799B375}" srcOrd="0" destOrd="0" presId="urn:microsoft.com/office/officeart/2005/8/layout/StepDownProcess"/>
    <dgm:cxn modelId="{32DC5864-8FAB-BC4B-961B-515A96426B2E}" type="presParOf" srcId="{1DCAF9EE-67B0-7146-85D9-A6E537707C6F}" destId="{1A0A45F6-297B-AA48-A0FC-C2B8DAC2049C}" srcOrd="1" destOrd="0" presId="urn:microsoft.com/office/officeart/2005/8/layout/StepDownProcess"/>
    <dgm:cxn modelId="{DB27801A-4855-E64E-B50B-222869F6E76A}" type="presParOf" srcId="{1DCAF9EE-67B0-7146-85D9-A6E537707C6F}" destId="{089FF149-729A-A341-BDB5-2C238B8704C6}" srcOrd="2" destOrd="0" presId="urn:microsoft.com/office/officeart/2005/8/layout/StepDownProcess"/>
    <dgm:cxn modelId="{0508A42C-6094-0548-B507-3485B0994103}" type="presParOf" srcId="{CA92482C-7E31-564B-ADC2-387D9D20C17C}" destId="{A03D5D3E-0918-B842-932F-9866FB4455DA}" srcOrd="1" destOrd="0" presId="urn:microsoft.com/office/officeart/2005/8/layout/StepDownProcess"/>
    <dgm:cxn modelId="{2ADDE3C8-53C4-674E-A93A-0AE82B3C15BD}" type="presParOf" srcId="{CA92482C-7E31-564B-ADC2-387D9D20C17C}" destId="{43B1EDA7-E4E8-0F44-9B5A-08C57E63EFF4}" srcOrd="2" destOrd="0" presId="urn:microsoft.com/office/officeart/2005/8/layout/StepDownProcess"/>
    <dgm:cxn modelId="{14E08265-42D4-E241-B59E-9B8F993BA781}" type="presParOf" srcId="{43B1EDA7-E4E8-0F44-9B5A-08C57E63EFF4}" destId="{8A5AA01D-BC1C-1B49-8087-4413080D3A0F}" srcOrd="0" destOrd="0" presId="urn:microsoft.com/office/officeart/2005/8/layout/StepDownProcess"/>
    <dgm:cxn modelId="{9B32D3E4-77A9-9546-8B68-651F85170528}" type="presParOf" srcId="{43B1EDA7-E4E8-0F44-9B5A-08C57E63EFF4}" destId="{145EBA3A-A332-BB42-BA48-CEDBCD5666FC}" srcOrd="1" destOrd="0" presId="urn:microsoft.com/office/officeart/2005/8/layout/StepDownProcess"/>
    <dgm:cxn modelId="{66853BAB-CA70-CB40-802F-F669A1E36C06}" type="presParOf" srcId="{43B1EDA7-E4E8-0F44-9B5A-08C57E63EFF4}" destId="{AA9D8E92-2873-0F45-88F5-C014C9BC218C}" srcOrd="2" destOrd="0" presId="urn:microsoft.com/office/officeart/2005/8/layout/StepDownProcess"/>
    <dgm:cxn modelId="{87ED7E3C-A264-324A-91E2-6D4E7983BAAC}" type="presParOf" srcId="{CA92482C-7E31-564B-ADC2-387D9D20C17C}" destId="{8E932DF2-C406-4943-8527-42BACE0A4300}" srcOrd="3" destOrd="0" presId="urn:microsoft.com/office/officeart/2005/8/layout/StepDownProcess"/>
    <dgm:cxn modelId="{5A60CED9-471B-644E-B4C9-0E88B115500C}" type="presParOf" srcId="{CA92482C-7E31-564B-ADC2-387D9D20C17C}" destId="{D77DABB5-BF6F-D44A-B181-347880E8B552}" srcOrd="4" destOrd="0" presId="urn:microsoft.com/office/officeart/2005/8/layout/StepDownProcess"/>
    <dgm:cxn modelId="{9B0D774D-EDCE-3D49-8708-412CED6178BA}" type="presParOf" srcId="{D77DABB5-BF6F-D44A-B181-347880E8B552}" destId="{5EF63C16-9B37-DA4D-AD86-532D8130A328}" srcOrd="0" destOrd="0" presId="urn:microsoft.com/office/officeart/2005/8/layout/StepDownProcess"/>
    <dgm:cxn modelId="{BD498FF8-A4BD-1F43-BBEC-74AA7AF33AF2}" type="presParOf" srcId="{D77DABB5-BF6F-D44A-B181-347880E8B552}" destId="{E17AA539-F303-3147-BFF4-5351C790137C}" srcOrd="1" destOrd="0" presId="urn:microsoft.com/office/officeart/2005/8/layout/StepDownProcess"/>
    <dgm:cxn modelId="{75DB97DF-2DEC-FA40-B3DB-238F466478F3}" type="presParOf" srcId="{D77DABB5-BF6F-D44A-B181-347880E8B552}" destId="{D9717BF2-427F-B74E-9169-E333E34E2516}" srcOrd="2" destOrd="0" presId="urn:microsoft.com/office/officeart/2005/8/layout/StepDownProcess"/>
    <dgm:cxn modelId="{973415A6-44C3-F344-9908-BF6CDBF24511}" type="presParOf" srcId="{CA92482C-7E31-564B-ADC2-387D9D20C17C}" destId="{EC782245-1F01-A84B-965D-239AF677855D}" srcOrd="5" destOrd="0" presId="urn:microsoft.com/office/officeart/2005/8/layout/StepDownProcess"/>
    <dgm:cxn modelId="{3F20D556-6859-1E40-AA0B-50AEA5A0BCE6}" type="presParOf" srcId="{CA92482C-7E31-564B-ADC2-387D9D20C17C}" destId="{8329C8CE-713E-F14A-89C3-09EB029CAE7B}" srcOrd="6" destOrd="0" presId="urn:microsoft.com/office/officeart/2005/8/layout/StepDownProcess"/>
    <dgm:cxn modelId="{08942C05-FA94-D342-92A2-8FA7AB80C3FF}" type="presParOf" srcId="{8329C8CE-713E-F14A-89C3-09EB029CAE7B}" destId="{57EC31AB-87A3-1C4D-A374-2F6043906C60}"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EADC39-8DAA-4B1C-9D85-36187777C883}" type="doc">
      <dgm:prSet loTypeId="urn:microsoft.com/office/officeart/2005/8/layout/radial5" loCatId="cycle" qsTypeId="urn:microsoft.com/office/officeart/2005/8/quickstyle/simple3" qsCatId="simple" csTypeId="urn:microsoft.com/office/officeart/2005/8/colors/colorful4" csCatId="colorful" phldr="1"/>
      <dgm:spPr/>
      <dgm:t>
        <a:bodyPr/>
        <a:lstStyle/>
        <a:p>
          <a:endParaRPr lang="en-IE"/>
        </a:p>
      </dgm:t>
    </dgm:pt>
    <dgm:pt modelId="{96979074-0101-4AD3-B14E-9EFD72AB067A}">
      <dgm:prSet phldrT="[Text]"/>
      <dgm:spPr>
        <a:xfrm>
          <a:off x="1122984" y="949003"/>
          <a:ext cx="728501" cy="818496"/>
        </a:xfrm>
        <a:gradFill rotWithShape="0">
          <a:gsLst>
            <a:gs pos="0">
              <a:srgbClr val="A5A5A5">
                <a:hueOff val="0"/>
                <a:satOff val="0"/>
                <a:lumOff val="0"/>
                <a:alphaOff val="0"/>
                <a:lumMod val="110000"/>
                <a:satMod val="105000"/>
                <a:tint val="67000"/>
              </a:srgbClr>
            </a:gs>
            <a:gs pos="50000">
              <a:srgbClr val="A5A5A5">
                <a:hueOff val="0"/>
                <a:satOff val="0"/>
                <a:lumOff val="0"/>
                <a:alphaOff val="0"/>
                <a:lumMod val="105000"/>
                <a:satMod val="103000"/>
                <a:tint val="73000"/>
              </a:srgbClr>
            </a:gs>
            <a:gs pos="100000">
              <a:srgbClr val="A5A5A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r>
            <a:rPr lang="en-IE" dirty="0">
              <a:solidFill>
                <a:sysClr val="windowText" lastClr="000000"/>
              </a:solidFill>
              <a:latin typeface="Calibri" panose="020F0502020204030204"/>
              <a:ea typeface="+mn-ea"/>
              <a:cs typeface="+mn-cs"/>
            </a:rPr>
            <a:t>Single </a:t>
          </a:r>
          <a:r>
            <a:rPr lang="en-IE" dirty="0" err="1">
              <a:solidFill>
                <a:sysClr val="windowText" lastClr="000000"/>
              </a:solidFill>
              <a:latin typeface="Calibri" panose="020F0502020204030204"/>
              <a:ea typeface="+mn-ea"/>
              <a:cs typeface="+mn-cs"/>
            </a:rPr>
            <a:t>Honor</a:t>
          </a:r>
          <a:r>
            <a:rPr lang="en-IE" dirty="0">
              <a:solidFill>
                <a:sysClr val="windowText" lastClr="000000"/>
              </a:solidFill>
              <a:latin typeface="Calibri" panose="020F0502020204030204"/>
              <a:ea typeface="+mn-ea"/>
              <a:cs typeface="+mn-cs"/>
            </a:rPr>
            <a:t> Degrees</a:t>
          </a:r>
        </a:p>
      </dgm:t>
    </dgm:pt>
    <dgm:pt modelId="{96217E7E-E4BE-40DC-B0E8-BABD2ACBACA2}" type="parTrans" cxnId="{9C4A9BC6-7163-4E0A-9385-A4934FD88AFC}">
      <dgm:prSet/>
      <dgm:spPr/>
      <dgm:t>
        <a:bodyPr/>
        <a:lstStyle/>
        <a:p>
          <a:endParaRPr lang="en-IE"/>
        </a:p>
      </dgm:t>
    </dgm:pt>
    <dgm:pt modelId="{97552EDA-11DB-4C6F-B31B-767F3E75374B}" type="sibTrans" cxnId="{9C4A9BC6-7163-4E0A-9385-A4934FD88AFC}">
      <dgm:prSet/>
      <dgm:spPr/>
      <dgm:t>
        <a:bodyPr/>
        <a:lstStyle/>
        <a:p>
          <a:endParaRPr lang="en-IE"/>
        </a:p>
      </dgm:t>
    </dgm:pt>
    <dgm:pt modelId="{4C711E1E-F758-4E01-8987-3DC1056004C8}">
      <dgm:prSet phldrT="[Text]" custT="1"/>
      <dgm:spPr>
        <a:xfrm>
          <a:off x="1059640" y="105303"/>
          <a:ext cx="855190" cy="603337"/>
        </a:xfrm>
        <a:gradFill rotWithShape="0">
          <a:gsLst>
            <a:gs pos="0">
              <a:srgbClr val="FFDD9C"/>
            </a:gs>
            <a:gs pos="50000">
              <a:srgbClr val="FFC000">
                <a:hueOff val="0"/>
                <a:satOff val="0"/>
                <a:lumOff val="0"/>
                <a:alphaOff val="0"/>
                <a:lumMod val="105000"/>
                <a:satMod val="103000"/>
                <a:tint val="73000"/>
              </a:srgbClr>
            </a:gs>
            <a:gs pos="100000">
              <a:srgbClr val="FFC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r>
            <a:rPr lang="en-IE" sz="800" b="0" dirty="0">
              <a:solidFill>
                <a:sysClr val="windowText" lastClr="000000"/>
              </a:solidFill>
              <a:latin typeface="Calibri" panose="020F0502020204030204"/>
              <a:ea typeface="+mn-ea"/>
              <a:cs typeface="+mn-cs"/>
            </a:rPr>
            <a:t>Economics</a:t>
          </a:r>
          <a:r>
            <a:rPr lang="en-IE" sz="800" dirty="0">
              <a:solidFill>
                <a:sysClr val="windowText" lastClr="000000"/>
              </a:solidFill>
              <a:latin typeface="Calibri" panose="020F0502020204030204"/>
              <a:ea typeface="+mn-ea"/>
              <a:cs typeface="+mn-cs"/>
            </a:rPr>
            <a:t> </a:t>
          </a:r>
        </a:p>
      </dgm:t>
    </dgm:pt>
    <dgm:pt modelId="{31886A84-58A3-46C4-8F4F-0BCBFEAE19EA}" type="parTrans" cxnId="{91796A40-5ACE-464C-BD73-7B4630B252A1}">
      <dgm:prSet/>
      <dgm:spPr>
        <a:xfrm rot="16200000">
          <a:off x="1423539" y="727985"/>
          <a:ext cx="127392" cy="208885"/>
        </a:xfrm>
        <a:gradFill rotWithShape="0">
          <a:gsLst>
            <a:gs pos="0">
              <a:srgbClr val="FFC000">
                <a:hueOff val="0"/>
                <a:satOff val="0"/>
                <a:lumOff val="0"/>
                <a:alphaOff val="0"/>
                <a:lumMod val="110000"/>
                <a:satMod val="105000"/>
                <a:tint val="67000"/>
              </a:srgbClr>
            </a:gs>
            <a:gs pos="50000">
              <a:srgbClr val="FFC000">
                <a:hueOff val="0"/>
                <a:satOff val="0"/>
                <a:lumOff val="0"/>
                <a:alphaOff val="0"/>
                <a:lumMod val="105000"/>
                <a:satMod val="103000"/>
                <a:tint val="73000"/>
              </a:srgbClr>
            </a:gs>
            <a:gs pos="100000">
              <a:srgbClr val="FFC000">
                <a:hueOff val="0"/>
                <a:satOff val="0"/>
                <a:lumOff val="0"/>
                <a:alphaOff val="0"/>
                <a:lumMod val="105000"/>
                <a:satMod val="109000"/>
                <a:tint val="81000"/>
              </a:srgbClr>
            </a:gs>
          </a:gsLst>
          <a:lin ang="5400000" scaled="0"/>
        </a:gradFill>
        <a:ln>
          <a:noFill/>
        </a:ln>
        <a:effectLst/>
      </dgm:spPr>
      <dgm:t>
        <a:bodyPr/>
        <a:lstStyle/>
        <a:p>
          <a:endParaRPr lang="en-IE">
            <a:solidFill>
              <a:sysClr val="windowText" lastClr="000000"/>
            </a:solidFill>
            <a:latin typeface="Calibri" panose="020F0502020204030204"/>
            <a:ea typeface="+mn-ea"/>
            <a:cs typeface="+mn-cs"/>
          </a:endParaRPr>
        </a:p>
      </dgm:t>
    </dgm:pt>
    <dgm:pt modelId="{0A26E133-AA6C-41E9-8B58-34CED004C747}" type="sibTrans" cxnId="{91796A40-5ACE-464C-BD73-7B4630B252A1}">
      <dgm:prSet/>
      <dgm:spPr/>
      <dgm:t>
        <a:bodyPr/>
        <a:lstStyle/>
        <a:p>
          <a:endParaRPr lang="en-IE"/>
        </a:p>
      </dgm:t>
    </dgm:pt>
    <dgm:pt modelId="{C0C994EB-3127-472C-B094-A96CC12AF919}">
      <dgm:prSet phldrT="[Text]"/>
      <dgm:spPr>
        <a:xfrm>
          <a:off x="2079967" y="1075780"/>
          <a:ext cx="717094" cy="564942"/>
        </a:xfrm>
        <a:gradFill rotWithShape="0">
          <a:gsLst>
            <a:gs pos="0">
              <a:srgbClr val="FFC000">
                <a:hueOff val="3465231"/>
                <a:satOff val="-15989"/>
                <a:lumOff val="588"/>
                <a:alphaOff val="0"/>
                <a:lumMod val="110000"/>
                <a:satMod val="105000"/>
                <a:tint val="67000"/>
              </a:srgbClr>
            </a:gs>
            <a:gs pos="66350">
              <a:srgbClr val="99F489"/>
            </a:gs>
            <a:gs pos="50000">
              <a:srgbClr val="FFC000">
                <a:hueOff val="3465231"/>
                <a:satOff val="-15989"/>
                <a:lumOff val="588"/>
                <a:alphaOff val="0"/>
                <a:lumMod val="105000"/>
                <a:satMod val="103000"/>
                <a:tint val="73000"/>
              </a:srgbClr>
            </a:gs>
            <a:gs pos="100000">
              <a:srgbClr val="FFC000">
                <a:hueOff val="3465231"/>
                <a:satOff val="-15989"/>
                <a:lumOff val="588"/>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r>
            <a:rPr lang="en-IE">
              <a:solidFill>
                <a:sysClr val="windowText" lastClr="000000"/>
              </a:solidFill>
              <a:latin typeface="Calibri" panose="020F0502020204030204"/>
              <a:ea typeface="+mn-ea"/>
              <a:cs typeface="+mn-cs"/>
            </a:rPr>
            <a:t>Political Science</a:t>
          </a:r>
        </a:p>
      </dgm:t>
    </dgm:pt>
    <dgm:pt modelId="{41BCF861-6C33-4458-9E14-EC12E66E13B2}" type="parTrans" cxnId="{0014AE7B-BCF6-4AE8-ABC7-39CB43F3B2A6}">
      <dgm:prSet/>
      <dgm:spPr>
        <a:xfrm>
          <a:off x="1901752" y="1253809"/>
          <a:ext cx="121095" cy="208885"/>
        </a:xfrm>
        <a:gradFill rotWithShape="0">
          <a:gsLst>
            <a:gs pos="0">
              <a:srgbClr val="FFC000">
                <a:hueOff val="3465231"/>
                <a:satOff val="-15989"/>
                <a:lumOff val="588"/>
                <a:alphaOff val="0"/>
                <a:lumMod val="110000"/>
                <a:satMod val="105000"/>
                <a:tint val="67000"/>
              </a:srgbClr>
            </a:gs>
            <a:gs pos="50000">
              <a:srgbClr val="FFC000">
                <a:hueOff val="3465231"/>
                <a:satOff val="-15989"/>
                <a:lumOff val="588"/>
                <a:alphaOff val="0"/>
                <a:lumMod val="105000"/>
                <a:satMod val="103000"/>
                <a:tint val="73000"/>
              </a:srgbClr>
            </a:gs>
            <a:gs pos="100000">
              <a:srgbClr val="FFC000">
                <a:hueOff val="3465231"/>
                <a:satOff val="-15989"/>
                <a:lumOff val="588"/>
                <a:alphaOff val="0"/>
                <a:lumMod val="105000"/>
                <a:satMod val="109000"/>
                <a:tint val="81000"/>
              </a:srgbClr>
            </a:gs>
          </a:gsLst>
          <a:lin ang="5400000" scaled="0"/>
        </a:gradFill>
        <a:ln>
          <a:noFill/>
        </a:ln>
        <a:effectLst/>
      </dgm:spPr>
      <dgm:t>
        <a:bodyPr/>
        <a:lstStyle/>
        <a:p>
          <a:endParaRPr lang="en-IE">
            <a:solidFill>
              <a:sysClr val="windowText" lastClr="000000"/>
            </a:solidFill>
            <a:latin typeface="Calibri" panose="020F0502020204030204"/>
            <a:ea typeface="+mn-ea"/>
            <a:cs typeface="+mn-cs"/>
          </a:endParaRPr>
        </a:p>
      </dgm:t>
    </dgm:pt>
    <dgm:pt modelId="{1CAF104E-7951-41B4-AF8E-B46CD4178D0F}" type="sibTrans" cxnId="{0014AE7B-BCF6-4AE8-ABC7-39CB43F3B2A6}">
      <dgm:prSet/>
      <dgm:spPr/>
      <dgm:t>
        <a:bodyPr/>
        <a:lstStyle/>
        <a:p>
          <a:endParaRPr lang="en-IE"/>
        </a:p>
      </dgm:t>
    </dgm:pt>
    <dgm:pt modelId="{D738AD60-C8BD-4972-ACFA-50D52B59FE1A}">
      <dgm:prSet phldrT="[Text]"/>
      <dgm:spPr>
        <a:xfrm>
          <a:off x="1105815" y="2038317"/>
          <a:ext cx="762840" cy="542428"/>
        </a:xfrm>
        <a:solidFill>
          <a:srgbClr val="CCCCFF"/>
        </a:solidFill>
        <a:ln>
          <a:noFill/>
        </a:ln>
        <a:effectLst/>
        <a:scene3d>
          <a:camera prst="orthographicFront"/>
          <a:lightRig rig="flat" dir="t"/>
        </a:scene3d>
        <a:sp3d prstMaterial="dkEdge">
          <a:bevelT w="8200" h="38100"/>
        </a:sp3d>
      </dgm:spPr>
      <dgm:t>
        <a:bodyPr/>
        <a:lstStyle/>
        <a:p>
          <a:r>
            <a:rPr lang="en-IE">
              <a:solidFill>
                <a:sysClr val="windowText" lastClr="000000"/>
              </a:solidFill>
              <a:latin typeface="Calibri" panose="020F0502020204030204"/>
              <a:ea typeface="+mn-ea"/>
              <a:cs typeface="+mn-cs"/>
            </a:rPr>
            <a:t>Business</a:t>
          </a:r>
        </a:p>
      </dgm:t>
    </dgm:pt>
    <dgm:pt modelId="{EB7A42A6-3DA6-459B-83BD-982D394563B8}" type="parTrans" cxnId="{242B9D6B-33EA-4E47-B432-7A9C7959D201}">
      <dgm:prSet/>
      <dgm:spPr>
        <a:xfrm rot="5400000">
          <a:off x="1415468" y="1794404"/>
          <a:ext cx="143532" cy="208885"/>
        </a:xfrm>
        <a:gradFill rotWithShape="0">
          <a:gsLst>
            <a:gs pos="38000">
              <a:srgbClr val="CCCCFF"/>
            </a:gs>
            <a:gs pos="100000">
              <a:srgbClr val="CCCCFF"/>
            </a:gs>
            <a:gs pos="100000">
              <a:srgbClr val="FFC000">
                <a:hueOff val="6930461"/>
                <a:satOff val="-31979"/>
                <a:lumOff val="1177"/>
                <a:alphaOff val="0"/>
                <a:lumMod val="105000"/>
                <a:satMod val="109000"/>
                <a:tint val="81000"/>
              </a:srgbClr>
            </a:gs>
          </a:gsLst>
          <a:lin ang="5400000" scaled="0"/>
        </a:gradFill>
        <a:ln>
          <a:noFill/>
        </a:ln>
        <a:effectLst/>
      </dgm:spPr>
      <dgm:t>
        <a:bodyPr/>
        <a:lstStyle/>
        <a:p>
          <a:endParaRPr lang="en-IE">
            <a:solidFill>
              <a:sysClr val="windowText" lastClr="000000"/>
            </a:solidFill>
            <a:latin typeface="Calibri" panose="020F0502020204030204"/>
            <a:ea typeface="+mn-ea"/>
            <a:cs typeface="+mn-cs"/>
          </a:endParaRPr>
        </a:p>
      </dgm:t>
    </dgm:pt>
    <dgm:pt modelId="{A615F01E-5EA6-4F43-BEE1-B8C5AE3937ED}" type="sibTrans" cxnId="{242B9D6B-33EA-4E47-B432-7A9C7959D201}">
      <dgm:prSet/>
      <dgm:spPr/>
      <dgm:t>
        <a:bodyPr/>
        <a:lstStyle/>
        <a:p>
          <a:endParaRPr lang="en-IE"/>
        </a:p>
      </dgm:t>
    </dgm:pt>
    <dgm:pt modelId="{0CF5E85C-5B34-42D5-BF6A-90B743A7C821}">
      <dgm:prSet phldrT="[Text]"/>
      <dgm:spPr>
        <a:xfrm>
          <a:off x="146162" y="1054237"/>
          <a:ext cx="779586" cy="608030"/>
        </a:xfrm>
        <a:gradFill rotWithShape="0">
          <a:gsLst>
            <a:gs pos="69050">
              <a:srgbClr val="95CFF3"/>
            </a:gs>
            <a:gs pos="48000">
              <a:srgbClr val="95CFF3"/>
            </a:gs>
            <a:gs pos="100000">
              <a:srgbClr val="95CFF3"/>
            </a:gs>
            <a:gs pos="100000">
              <a:srgbClr val="FFC000">
                <a:hueOff val="10395692"/>
                <a:satOff val="-47968"/>
                <a:lumOff val="1765"/>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r>
            <a:rPr lang="en-IE">
              <a:solidFill>
                <a:sysClr val="windowText" lastClr="000000"/>
              </a:solidFill>
              <a:latin typeface="Calibri" panose="020F0502020204030204"/>
              <a:ea typeface="+mn-ea"/>
              <a:cs typeface="+mn-cs"/>
            </a:rPr>
            <a:t>Sociology</a:t>
          </a:r>
        </a:p>
      </dgm:t>
    </dgm:pt>
    <dgm:pt modelId="{E5835690-06A6-4D78-9289-82D385BFCC36}" type="parTrans" cxnId="{E96C3BBB-9417-4FE6-8585-441F19EDCA74}">
      <dgm:prSet/>
      <dgm:spPr>
        <a:xfrm rot="10800000">
          <a:off x="975057" y="1253809"/>
          <a:ext cx="104534" cy="208885"/>
        </a:xfrm>
        <a:gradFill rotWithShape="0">
          <a:gsLst>
            <a:gs pos="0">
              <a:srgbClr val="95CFF3"/>
            </a:gs>
            <a:gs pos="50000">
              <a:srgbClr val="95CFF3"/>
            </a:gs>
            <a:gs pos="98000">
              <a:srgbClr val="95CFF3"/>
            </a:gs>
            <a:gs pos="100000">
              <a:srgbClr val="95CFF3"/>
            </a:gs>
          </a:gsLst>
          <a:lin ang="5400000" scaled="0"/>
        </a:gradFill>
        <a:ln>
          <a:noFill/>
        </a:ln>
        <a:effectLst/>
      </dgm:spPr>
      <dgm:t>
        <a:bodyPr/>
        <a:lstStyle/>
        <a:p>
          <a:endParaRPr lang="en-IE">
            <a:solidFill>
              <a:sysClr val="windowText" lastClr="000000"/>
            </a:solidFill>
            <a:latin typeface="Calibri" panose="020F0502020204030204"/>
            <a:ea typeface="+mn-ea"/>
            <a:cs typeface="+mn-cs"/>
          </a:endParaRPr>
        </a:p>
      </dgm:t>
    </dgm:pt>
    <dgm:pt modelId="{75808B3B-95A7-4CA9-A650-3DD9E9782184}" type="sibTrans" cxnId="{E96C3BBB-9417-4FE6-8585-441F19EDCA74}">
      <dgm:prSet/>
      <dgm:spPr/>
      <dgm:t>
        <a:bodyPr/>
        <a:lstStyle/>
        <a:p>
          <a:endParaRPr lang="en-IE"/>
        </a:p>
      </dgm:t>
    </dgm:pt>
    <dgm:pt modelId="{84D7F8E2-6B67-44BA-925B-D10E9D5C7481}">
      <dgm:prSet phldrT="[Text]"/>
      <dgm:spPr/>
      <dgm:t>
        <a:bodyPr/>
        <a:lstStyle/>
        <a:p>
          <a:endParaRPr lang="en-IE"/>
        </a:p>
      </dgm:t>
    </dgm:pt>
    <dgm:pt modelId="{D0C9E3C7-0E5E-482B-9BF3-533EA1CD1B63}" type="parTrans" cxnId="{FFB14D91-96AF-4F85-AAD4-0D81732B71D9}">
      <dgm:prSet/>
      <dgm:spPr/>
      <dgm:t>
        <a:bodyPr/>
        <a:lstStyle/>
        <a:p>
          <a:endParaRPr lang="en-IE"/>
        </a:p>
      </dgm:t>
    </dgm:pt>
    <dgm:pt modelId="{CA3E288E-C897-48EE-BCCF-C154D587F4D9}" type="sibTrans" cxnId="{FFB14D91-96AF-4F85-AAD4-0D81732B71D9}">
      <dgm:prSet/>
      <dgm:spPr/>
      <dgm:t>
        <a:bodyPr/>
        <a:lstStyle/>
        <a:p>
          <a:endParaRPr lang="en-IE"/>
        </a:p>
      </dgm:t>
    </dgm:pt>
    <dgm:pt modelId="{A4CDFBF7-5159-409A-9B42-400AEB21356D}" type="pres">
      <dgm:prSet presAssocID="{16EADC39-8DAA-4B1C-9D85-36187777C883}" presName="Name0" presStyleCnt="0">
        <dgm:presLayoutVars>
          <dgm:chMax val="1"/>
          <dgm:dir/>
          <dgm:animLvl val="ctr"/>
          <dgm:resizeHandles val="exact"/>
        </dgm:presLayoutVars>
      </dgm:prSet>
      <dgm:spPr/>
    </dgm:pt>
    <dgm:pt modelId="{7353AC87-9BCA-47D2-B2D2-F4008E00C2E2}" type="pres">
      <dgm:prSet presAssocID="{96979074-0101-4AD3-B14E-9EFD72AB067A}" presName="centerShape" presStyleLbl="node0" presStyleIdx="0" presStyleCnt="1" custScaleX="116809" custScaleY="131239"/>
      <dgm:spPr>
        <a:prstGeom prst="ellipse">
          <a:avLst/>
        </a:prstGeom>
      </dgm:spPr>
    </dgm:pt>
    <dgm:pt modelId="{B423E55F-95D6-4683-9B34-E2E72C3F2CE3}" type="pres">
      <dgm:prSet presAssocID="{31886A84-58A3-46C4-8F4F-0BCBFEAE19EA}" presName="parTrans" presStyleLbl="sibTrans2D1" presStyleIdx="0" presStyleCnt="4"/>
      <dgm:spPr>
        <a:prstGeom prst="rightArrow">
          <a:avLst>
            <a:gd name="adj1" fmla="val 60000"/>
            <a:gd name="adj2" fmla="val 50000"/>
          </a:avLst>
        </a:prstGeom>
      </dgm:spPr>
    </dgm:pt>
    <dgm:pt modelId="{C10487FD-FF91-4BA5-BAC0-904A0F2445BA}" type="pres">
      <dgm:prSet presAssocID="{31886A84-58A3-46C4-8F4F-0BCBFEAE19EA}" presName="connectorText" presStyleLbl="sibTrans2D1" presStyleIdx="0" presStyleCnt="4"/>
      <dgm:spPr/>
    </dgm:pt>
    <dgm:pt modelId="{C5D0A5E1-338A-47FE-AB21-A3A8262AB793}" type="pres">
      <dgm:prSet presAssocID="{4C711E1E-F758-4E01-8987-3DC1056004C8}" presName="node" presStyleLbl="node1" presStyleIdx="0" presStyleCnt="4" custScaleX="164263" custScaleY="64765">
        <dgm:presLayoutVars>
          <dgm:bulletEnabled val="1"/>
        </dgm:presLayoutVars>
      </dgm:prSet>
      <dgm:spPr>
        <a:prstGeom prst="ellipse">
          <a:avLst/>
        </a:prstGeom>
      </dgm:spPr>
    </dgm:pt>
    <dgm:pt modelId="{19E931F7-7F85-4248-B36A-72D2EA65FB49}" type="pres">
      <dgm:prSet presAssocID="{41BCF861-6C33-4458-9E14-EC12E66E13B2}" presName="parTrans" presStyleLbl="sibTrans2D1" presStyleIdx="1" presStyleCnt="4"/>
      <dgm:spPr>
        <a:prstGeom prst="rightArrow">
          <a:avLst>
            <a:gd name="adj1" fmla="val 60000"/>
            <a:gd name="adj2" fmla="val 50000"/>
          </a:avLst>
        </a:prstGeom>
      </dgm:spPr>
    </dgm:pt>
    <dgm:pt modelId="{9ED6D1D4-64D0-41F9-A3C2-482A8EFA7E43}" type="pres">
      <dgm:prSet presAssocID="{41BCF861-6C33-4458-9E14-EC12E66E13B2}" presName="connectorText" presStyleLbl="sibTrans2D1" presStyleIdx="1" presStyleCnt="4"/>
      <dgm:spPr/>
    </dgm:pt>
    <dgm:pt modelId="{A4395CC8-5162-4F86-8E14-781A951E78BF}" type="pres">
      <dgm:prSet presAssocID="{C0C994EB-3127-472C-B094-A96CC12AF919}" presName="node" presStyleLbl="node1" presStyleIdx="1" presStyleCnt="4" custScaleX="91984" custScaleY="72467">
        <dgm:presLayoutVars>
          <dgm:bulletEnabled val="1"/>
        </dgm:presLayoutVars>
      </dgm:prSet>
      <dgm:spPr>
        <a:prstGeom prst="ellipse">
          <a:avLst/>
        </a:prstGeom>
      </dgm:spPr>
    </dgm:pt>
    <dgm:pt modelId="{996624AA-C172-4589-AC44-B55184D95475}" type="pres">
      <dgm:prSet presAssocID="{EB7A42A6-3DA6-459B-83BD-982D394563B8}" presName="parTrans" presStyleLbl="sibTrans2D1" presStyleIdx="2" presStyleCnt="4"/>
      <dgm:spPr>
        <a:prstGeom prst="rightArrow">
          <a:avLst>
            <a:gd name="adj1" fmla="val 60000"/>
            <a:gd name="adj2" fmla="val 50000"/>
          </a:avLst>
        </a:prstGeom>
      </dgm:spPr>
    </dgm:pt>
    <dgm:pt modelId="{B21E1ED0-E600-4F0B-AEC0-29275FB4D180}" type="pres">
      <dgm:prSet presAssocID="{EB7A42A6-3DA6-459B-83BD-982D394563B8}" presName="connectorText" presStyleLbl="sibTrans2D1" presStyleIdx="2" presStyleCnt="4"/>
      <dgm:spPr/>
    </dgm:pt>
    <dgm:pt modelId="{AA634A11-A221-45B5-AB0A-4DF81CF89A8D}" type="pres">
      <dgm:prSet presAssocID="{D738AD60-C8BD-4972-ACFA-50D52B59FE1A}" presName="node" presStyleLbl="node1" presStyleIdx="2" presStyleCnt="4" custScaleX="97852" custScaleY="69579">
        <dgm:presLayoutVars>
          <dgm:bulletEnabled val="1"/>
        </dgm:presLayoutVars>
      </dgm:prSet>
      <dgm:spPr>
        <a:prstGeom prst="ellipse">
          <a:avLst/>
        </a:prstGeom>
      </dgm:spPr>
    </dgm:pt>
    <dgm:pt modelId="{2A1DCCC5-F52E-4A59-BD17-9DE46C601177}" type="pres">
      <dgm:prSet presAssocID="{E5835690-06A6-4D78-9289-82D385BFCC36}" presName="parTrans" presStyleLbl="sibTrans2D1" presStyleIdx="3" presStyleCnt="4"/>
      <dgm:spPr>
        <a:prstGeom prst="rightArrow">
          <a:avLst>
            <a:gd name="adj1" fmla="val 60000"/>
            <a:gd name="adj2" fmla="val 50000"/>
          </a:avLst>
        </a:prstGeom>
      </dgm:spPr>
    </dgm:pt>
    <dgm:pt modelId="{54CA22FE-531E-4E83-8002-3F99ED17715B}" type="pres">
      <dgm:prSet presAssocID="{E5835690-06A6-4D78-9289-82D385BFCC36}" presName="connectorText" presStyleLbl="sibTrans2D1" presStyleIdx="3" presStyleCnt="4"/>
      <dgm:spPr/>
    </dgm:pt>
    <dgm:pt modelId="{31688000-EDE8-4EA0-BE03-9A71DAE3F3FA}" type="pres">
      <dgm:prSet presAssocID="{0CF5E85C-5B34-42D5-BF6A-90B743A7C821}" presName="node" presStyleLbl="node1" presStyleIdx="3" presStyleCnt="4" custScaleY="77994">
        <dgm:presLayoutVars>
          <dgm:bulletEnabled val="1"/>
        </dgm:presLayoutVars>
      </dgm:prSet>
      <dgm:spPr>
        <a:prstGeom prst="ellipse">
          <a:avLst/>
        </a:prstGeom>
      </dgm:spPr>
    </dgm:pt>
  </dgm:ptLst>
  <dgm:cxnLst>
    <dgm:cxn modelId="{27A38F03-92C1-4651-A061-7F2A38623518}" type="presOf" srcId="{31886A84-58A3-46C4-8F4F-0BCBFEAE19EA}" destId="{C10487FD-FF91-4BA5-BAC0-904A0F2445BA}" srcOrd="1" destOrd="0" presId="urn:microsoft.com/office/officeart/2005/8/layout/radial5"/>
    <dgm:cxn modelId="{653E8C05-E597-43E8-A01C-05ADA553FDF6}" type="presOf" srcId="{16EADC39-8DAA-4B1C-9D85-36187777C883}" destId="{A4CDFBF7-5159-409A-9B42-400AEB21356D}" srcOrd="0" destOrd="0" presId="urn:microsoft.com/office/officeart/2005/8/layout/radial5"/>
    <dgm:cxn modelId="{DB53C811-53E3-49C0-9354-81D72A12D646}" type="presOf" srcId="{EB7A42A6-3DA6-459B-83BD-982D394563B8}" destId="{B21E1ED0-E600-4F0B-AEC0-29275FB4D180}" srcOrd="1" destOrd="0" presId="urn:microsoft.com/office/officeart/2005/8/layout/radial5"/>
    <dgm:cxn modelId="{86E12615-06B6-4F79-89DC-532948F169C3}" type="presOf" srcId="{96979074-0101-4AD3-B14E-9EFD72AB067A}" destId="{7353AC87-9BCA-47D2-B2D2-F4008E00C2E2}" srcOrd="0" destOrd="0" presId="urn:microsoft.com/office/officeart/2005/8/layout/radial5"/>
    <dgm:cxn modelId="{102D393F-3093-4B76-9BF4-09029CBDF1A6}" type="presOf" srcId="{0CF5E85C-5B34-42D5-BF6A-90B743A7C821}" destId="{31688000-EDE8-4EA0-BE03-9A71DAE3F3FA}" srcOrd="0" destOrd="0" presId="urn:microsoft.com/office/officeart/2005/8/layout/radial5"/>
    <dgm:cxn modelId="{91796A40-5ACE-464C-BD73-7B4630B252A1}" srcId="{96979074-0101-4AD3-B14E-9EFD72AB067A}" destId="{4C711E1E-F758-4E01-8987-3DC1056004C8}" srcOrd="0" destOrd="0" parTransId="{31886A84-58A3-46C4-8F4F-0BCBFEAE19EA}" sibTransId="{0A26E133-AA6C-41E9-8B58-34CED004C747}"/>
    <dgm:cxn modelId="{540B435B-FD98-4AD6-871F-A7EBF2A01C65}" type="presOf" srcId="{E5835690-06A6-4D78-9289-82D385BFCC36}" destId="{2A1DCCC5-F52E-4A59-BD17-9DE46C601177}" srcOrd="0" destOrd="0" presId="urn:microsoft.com/office/officeart/2005/8/layout/radial5"/>
    <dgm:cxn modelId="{242B9D6B-33EA-4E47-B432-7A9C7959D201}" srcId="{96979074-0101-4AD3-B14E-9EFD72AB067A}" destId="{D738AD60-C8BD-4972-ACFA-50D52B59FE1A}" srcOrd="2" destOrd="0" parTransId="{EB7A42A6-3DA6-459B-83BD-982D394563B8}" sibTransId="{A615F01E-5EA6-4F43-BEE1-B8C5AE3937ED}"/>
    <dgm:cxn modelId="{6205D96E-98F5-4517-9F6A-A37C4151C83D}" type="presOf" srcId="{E5835690-06A6-4D78-9289-82D385BFCC36}" destId="{54CA22FE-531E-4E83-8002-3F99ED17715B}" srcOrd="1" destOrd="0" presId="urn:microsoft.com/office/officeart/2005/8/layout/radial5"/>
    <dgm:cxn modelId="{0014AE7B-BCF6-4AE8-ABC7-39CB43F3B2A6}" srcId="{96979074-0101-4AD3-B14E-9EFD72AB067A}" destId="{C0C994EB-3127-472C-B094-A96CC12AF919}" srcOrd="1" destOrd="0" parTransId="{41BCF861-6C33-4458-9E14-EC12E66E13B2}" sibTransId="{1CAF104E-7951-41B4-AF8E-B46CD4178D0F}"/>
    <dgm:cxn modelId="{FFB14D91-96AF-4F85-AAD4-0D81732B71D9}" srcId="{16EADC39-8DAA-4B1C-9D85-36187777C883}" destId="{84D7F8E2-6B67-44BA-925B-D10E9D5C7481}" srcOrd="1" destOrd="0" parTransId="{D0C9E3C7-0E5E-482B-9BF3-533EA1CD1B63}" sibTransId="{CA3E288E-C897-48EE-BCCF-C154D587F4D9}"/>
    <dgm:cxn modelId="{5569CCA6-354C-43CB-8BCB-C8C25308895E}" type="presOf" srcId="{C0C994EB-3127-472C-B094-A96CC12AF919}" destId="{A4395CC8-5162-4F86-8E14-781A951E78BF}" srcOrd="0" destOrd="0" presId="urn:microsoft.com/office/officeart/2005/8/layout/radial5"/>
    <dgm:cxn modelId="{8D2A6EAA-4B85-4861-99A2-C69410B71E45}" type="presOf" srcId="{41BCF861-6C33-4458-9E14-EC12E66E13B2}" destId="{19E931F7-7F85-4248-B36A-72D2EA65FB49}" srcOrd="0" destOrd="0" presId="urn:microsoft.com/office/officeart/2005/8/layout/radial5"/>
    <dgm:cxn modelId="{7DFD53AD-1C92-4842-B17A-37DF5505B3B9}" type="presOf" srcId="{41BCF861-6C33-4458-9E14-EC12E66E13B2}" destId="{9ED6D1D4-64D0-41F9-A3C2-482A8EFA7E43}" srcOrd="1" destOrd="0" presId="urn:microsoft.com/office/officeart/2005/8/layout/radial5"/>
    <dgm:cxn modelId="{E96C3BBB-9417-4FE6-8585-441F19EDCA74}" srcId="{96979074-0101-4AD3-B14E-9EFD72AB067A}" destId="{0CF5E85C-5B34-42D5-BF6A-90B743A7C821}" srcOrd="3" destOrd="0" parTransId="{E5835690-06A6-4D78-9289-82D385BFCC36}" sibTransId="{75808B3B-95A7-4CA9-A650-3DD9E9782184}"/>
    <dgm:cxn modelId="{9C4A9BC6-7163-4E0A-9385-A4934FD88AFC}" srcId="{16EADC39-8DAA-4B1C-9D85-36187777C883}" destId="{96979074-0101-4AD3-B14E-9EFD72AB067A}" srcOrd="0" destOrd="0" parTransId="{96217E7E-E4BE-40DC-B0E8-BABD2ACBACA2}" sibTransId="{97552EDA-11DB-4C6F-B31B-767F3E75374B}"/>
    <dgm:cxn modelId="{994DD4CA-1F74-44E4-ABA3-69A3B1CA2EF1}" type="presOf" srcId="{EB7A42A6-3DA6-459B-83BD-982D394563B8}" destId="{996624AA-C172-4589-AC44-B55184D95475}" srcOrd="0" destOrd="0" presId="urn:microsoft.com/office/officeart/2005/8/layout/radial5"/>
    <dgm:cxn modelId="{E7D88CD4-63A6-4FD8-B902-7DCA6FBBD40B}" type="presOf" srcId="{D738AD60-C8BD-4972-ACFA-50D52B59FE1A}" destId="{AA634A11-A221-45B5-AB0A-4DF81CF89A8D}" srcOrd="0" destOrd="0" presId="urn:microsoft.com/office/officeart/2005/8/layout/radial5"/>
    <dgm:cxn modelId="{517071E6-E66A-4DE3-81AC-30F68DBAB925}" type="presOf" srcId="{31886A84-58A3-46C4-8F4F-0BCBFEAE19EA}" destId="{B423E55F-95D6-4683-9B34-E2E72C3F2CE3}" srcOrd="0" destOrd="0" presId="urn:microsoft.com/office/officeart/2005/8/layout/radial5"/>
    <dgm:cxn modelId="{250BF9E8-F1B5-49D2-8B9E-670646C19AFF}" type="presOf" srcId="{4C711E1E-F758-4E01-8987-3DC1056004C8}" destId="{C5D0A5E1-338A-47FE-AB21-A3A8262AB793}" srcOrd="0" destOrd="0" presId="urn:microsoft.com/office/officeart/2005/8/layout/radial5"/>
    <dgm:cxn modelId="{FA775650-5BC4-4768-BFA2-6F7DB527BE98}" type="presParOf" srcId="{A4CDFBF7-5159-409A-9B42-400AEB21356D}" destId="{7353AC87-9BCA-47D2-B2D2-F4008E00C2E2}" srcOrd="0" destOrd="0" presId="urn:microsoft.com/office/officeart/2005/8/layout/radial5"/>
    <dgm:cxn modelId="{941856B4-0C05-481C-B9CA-240B24655CEE}" type="presParOf" srcId="{A4CDFBF7-5159-409A-9B42-400AEB21356D}" destId="{B423E55F-95D6-4683-9B34-E2E72C3F2CE3}" srcOrd="1" destOrd="0" presId="urn:microsoft.com/office/officeart/2005/8/layout/radial5"/>
    <dgm:cxn modelId="{45CB3D11-9417-4E9F-94FB-2C2481711703}" type="presParOf" srcId="{B423E55F-95D6-4683-9B34-E2E72C3F2CE3}" destId="{C10487FD-FF91-4BA5-BAC0-904A0F2445BA}" srcOrd="0" destOrd="0" presId="urn:microsoft.com/office/officeart/2005/8/layout/radial5"/>
    <dgm:cxn modelId="{3946BE92-10F2-496A-98FC-3962BD5ABD96}" type="presParOf" srcId="{A4CDFBF7-5159-409A-9B42-400AEB21356D}" destId="{C5D0A5E1-338A-47FE-AB21-A3A8262AB793}" srcOrd="2" destOrd="0" presId="urn:microsoft.com/office/officeart/2005/8/layout/radial5"/>
    <dgm:cxn modelId="{A3CA006F-D54A-4094-A1EE-515DA4CA613A}" type="presParOf" srcId="{A4CDFBF7-5159-409A-9B42-400AEB21356D}" destId="{19E931F7-7F85-4248-B36A-72D2EA65FB49}" srcOrd="3" destOrd="0" presId="urn:microsoft.com/office/officeart/2005/8/layout/radial5"/>
    <dgm:cxn modelId="{E8D1DBC0-D88E-445B-B489-1CACFB4E9882}" type="presParOf" srcId="{19E931F7-7F85-4248-B36A-72D2EA65FB49}" destId="{9ED6D1D4-64D0-41F9-A3C2-482A8EFA7E43}" srcOrd="0" destOrd="0" presId="urn:microsoft.com/office/officeart/2005/8/layout/radial5"/>
    <dgm:cxn modelId="{06A96C57-0D53-4684-A1BA-5657970A7BE1}" type="presParOf" srcId="{A4CDFBF7-5159-409A-9B42-400AEB21356D}" destId="{A4395CC8-5162-4F86-8E14-781A951E78BF}" srcOrd="4" destOrd="0" presId="urn:microsoft.com/office/officeart/2005/8/layout/radial5"/>
    <dgm:cxn modelId="{BB504D8E-2F68-44EF-A7EB-87FD1000A5DC}" type="presParOf" srcId="{A4CDFBF7-5159-409A-9B42-400AEB21356D}" destId="{996624AA-C172-4589-AC44-B55184D95475}" srcOrd="5" destOrd="0" presId="urn:microsoft.com/office/officeart/2005/8/layout/radial5"/>
    <dgm:cxn modelId="{2730C44D-54BE-4B76-9D91-FE48207FC6FF}" type="presParOf" srcId="{996624AA-C172-4589-AC44-B55184D95475}" destId="{B21E1ED0-E600-4F0B-AEC0-29275FB4D180}" srcOrd="0" destOrd="0" presId="urn:microsoft.com/office/officeart/2005/8/layout/radial5"/>
    <dgm:cxn modelId="{43B0ADF2-CAE4-43FE-9C49-DFB9CC4873F6}" type="presParOf" srcId="{A4CDFBF7-5159-409A-9B42-400AEB21356D}" destId="{AA634A11-A221-45B5-AB0A-4DF81CF89A8D}" srcOrd="6" destOrd="0" presId="urn:microsoft.com/office/officeart/2005/8/layout/radial5"/>
    <dgm:cxn modelId="{510A8EBE-A804-4229-9CCD-4B9ABF140E87}" type="presParOf" srcId="{A4CDFBF7-5159-409A-9B42-400AEB21356D}" destId="{2A1DCCC5-F52E-4A59-BD17-9DE46C601177}" srcOrd="7" destOrd="0" presId="urn:microsoft.com/office/officeart/2005/8/layout/radial5"/>
    <dgm:cxn modelId="{6506586D-72B2-44BB-9DEC-FAEFE38DC9B0}" type="presParOf" srcId="{2A1DCCC5-F52E-4A59-BD17-9DE46C601177}" destId="{54CA22FE-531E-4E83-8002-3F99ED17715B}" srcOrd="0" destOrd="0" presId="urn:microsoft.com/office/officeart/2005/8/layout/radial5"/>
    <dgm:cxn modelId="{0CC61579-BA22-4918-9393-54F971AE1BBD}" type="presParOf" srcId="{A4CDFBF7-5159-409A-9B42-400AEB21356D}" destId="{31688000-EDE8-4EA0-BE03-9A71DAE3F3FA}"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6058778-84CC-4431-9216-0543C01828A0}" type="doc">
      <dgm:prSet loTypeId="urn:microsoft.com/office/officeart/2005/8/layout/radial5" loCatId="cycle" qsTypeId="urn:microsoft.com/office/officeart/2005/8/quickstyle/simple3" qsCatId="simple" csTypeId="urn:microsoft.com/office/officeart/2005/8/colors/colorful4" csCatId="colorful" phldr="1"/>
      <dgm:spPr/>
      <dgm:t>
        <a:bodyPr/>
        <a:lstStyle/>
        <a:p>
          <a:endParaRPr lang="en-IE"/>
        </a:p>
      </dgm:t>
    </dgm:pt>
    <dgm:pt modelId="{DBBC669A-FD17-4B95-B7D8-C32C9FAE134A}">
      <dgm:prSet phldrT="[Text]"/>
      <dgm:spPr>
        <a:xfrm>
          <a:off x="1352972" y="933872"/>
          <a:ext cx="561129" cy="561129"/>
        </a:xfrm>
        <a:gradFill rotWithShape="0">
          <a:gsLst>
            <a:gs pos="0">
              <a:srgbClr val="A5A5A5">
                <a:hueOff val="0"/>
                <a:satOff val="0"/>
                <a:lumOff val="0"/>
                <a:alphaOff val="0"/>
                <a:lumMod val="110000"/>
                <a:satMod val="105000"/>
                <a:tint val="67000"/>
              </a:srgbClr>
            </a:gs>
            <a:gs pos="50000">
              <a:srgbClr val="A5A5A5">
                <a:hueOff val="0"/>
                <a:satOff val="0"/>
                <a:lumOff val="0"/>
                <a:alphaOff val="0"/>
                <a:lumMod val="105000"/>
                <a:satMod val="103000"/>
                <a:tint val="73000"/>
              </a:srgbClr>
            </a:gs>
            <a:gs pos="100000">
              <a:srgbClr val="A5A5A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r>
            <a:rPr lang="en-IE">
              <a:solidFill>
                <a:sysClr val="windowText" lastClr="000000"/>
              </a:solidFill>
              <a:latin typeface="Calibri" panose="020F0502020204030204"/>
              <a:ea typeface="+mn-ea"/>
              <a:cs typeface="+mn-cs"/>
            </a:rPr>
            <a:t>Joint Honor Degrees </a:t>
          </a:r>
        </a:p>
      </dgm:t>
    </dgm:pt>
    <dgm:pt modelId="{87B79C78-007D-471B-A980-4F14CEB8EEA5}" type="parTrans" cxnId="{9428F8FF-7CC4-45E6-B709-45B129B96C3A}">
      <dgm:prSet/>
      <dgm:spPr/>
      <dgm:t>
        <a:bodyPr/>
        <a:lstStyle/>
        <a:p>
          <a:endParaRPr lang="en-IE"/>
        </a:p>
      </dgm:t>
    </dgm:pt>
    <dgm:pt modelId="{306F026B-B6E0-45F8-A00A-8037E24CC0A0}" type="sibTrans" cxnId="{9428F8FF-7CC4-45E6-B709-45B129B96C3A}">
      <dgm:prSet/>
      <dgm:spPr/>
      <dgm:t>
        <a:bodyPr/>
        <a:lstStyle/>
        <a:p>
          <a:endParaRPr lang="en-IE"/>
        </a:p>
      </dgm:t>
    </dgm:pt>
    <dgm:pt modelId="{35FDBDCC-DAED-4191-9836-E47C0BDC4FDE}">
      <dgm:prSet phldrT="[Text]"/>
      <dgm:spPr>
        <a:xfrm>
          <a:off x="1282831" y="1726458"/>
          <a:ext cx="701412" cy="701412"/>
        </a:xfrm>
        <a:gradFill rotWithShape="0">
          <a:gsLst>
            <a:gs pos="50000">
              <a:srgbClr val="CCCCFF"/>
            </a:gs>
            <a:gs pos="50000">
              <a:srgbClr val="CCCCFF"/>
            </a:gs>
            <a:gs pos="4000">
              <a:srgbClr val="CCCCFF"/>
            </a:gs>
            <a:gs pos="50000">
              <a:srgbClr val="CCCCFF"/>
            </a:gs>
            <a:gs pos="59000">
              <a:srgbClr val="FFDD9C"/>
            </a:gs>
          </a:gsLst>
          <a:lin ang="5400000" scaled="0"/>
        </a:gradFill>
        <a:ln>
          <a:noFill/>
        </a:ln>
        <a:effectLst/>
        <a:scene3d>
          <a:camera prst="orthographicFront"/>
          <a:lightRig rig="flat" dir="t"/>
        </a:scene3d>
        <a:sp3d prstMaterial="dkEdge">
          <a:bevelT w="8200" h="38100"/>
        </a:sp3d>
      </dgm:spPr>
      <dgm:t>
        <a:bodyPr/>
        <a:lstStyle/>
        <a:p>
          <a:r>
            <a:rPr lang="en-IE">
              <a:solidFill>
                <a:sysClr val="windowText" lastClr="000000"/>
              </a:solidFill>
              <a:latin typeface="Calibri" panose="020F0502020204030204"/>
              <a:ea typeface="+mn-ea"/>
              <a:cs typeface="+mn-cs"/>
            </a:rPr>
            <a:t>Business and Economics </a:t>
          </a:r>
        </a:p>
      </dgm:t>
    </dgm:pt>
    <dgm:pt modelId="{B7A10887-E2DA-407B-BDD3-831DE76C8B13}" type="parTrans" cxnId="{1AB5D199-99E8-4F28-8086-145337BA167E}">
      <dgm:prSet/>
      <dgm:spPr>
        <a:xfrm rot="5400000">
          <a:off x="1572201" y="1516408"/>
          <a:ext cx="122671" cy="181699"/>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endParaRPr lang="en-IE">
            <a:solidFill>
              <a:sysClr val="windowText" lastClr="000000"/>
            </a:solidFill>
            <a:latin typeface="Calibri" panose="020F0502020204030204"/>
            <a:ea typeface="+mn-ea"/>
            <a:cs typeface="+mn-cs"/>
          </a:endParaRPr>
        </a:p>
      </dgm:t>
    </dgm:pt>
    <dgm:pt modelId="{B087DD81-4E78-43F3-8C9C-58AC86C64138}" type="sibTrans" cxnId="{1AB5D199-99E8-4F28-8086-145337BA167E}">
      <dgm:prSet/>
      <dgm:spPr/>
      <dgm:t>
        <a:bodyPr/>
        <a:lstStyle/>
        <a:p>
          <a:endParaRPr lang="en-IE"/>
        </a:p>
      </dgm:t>
    </dgm:pt>
    <dgm:pt modelId="{8CC49B69-0C6B-48D5-B3A6-B910783C2CED}">
      <dgm:prSet phldrT="[Text]"/>
      <dgm:spPr>
        <a:xfrm>
          <a:off x="535688" y="1295094"/>
          <a:ext cx="701412" cy="701412"/>
        </a:xfrm>
        <a:gradFill rotWithShape="0">
          <a:gsLst>
            <a:gs pos="59300">
              <a:srgbClr val="9FF390"/>
            </a:gs>
            <a:gs pos="47000">
              <a:srgbClr val="CCCCFF"/>
            </a:gs>
            <a:gs pos="3000">
              <a:srgbClr val="CCCCFF"/>
            </a:gs>
            <a:gs pos="100000">
              <a:srgbClr val="9FF390"/>
            </a:gs>
            <a:gs pos="2000">
              <a:srgbClr val="CCCCFF"/>
            </a:gs>
          </a:gsLst>
          <a:lin ang="5400000" scaled="0"/>
        </a:gradFill>
        <a:ln>
          <a:noFill/>
        </a:ln>
        <a:effectLst/>
        <a:scene3d>
          <a:camera prst="orthographicFront"/>
          <a:lightRig rig="flat" dir="t"/>
        </a:scene3d>
        <a:sp3d prstMaterial="dkEdge">
          <a:bevelT w="8200" h="38100"/>
        </a:sp3d>
      </dgm:spPr>
      <dgm:t>
        <a:bodyPr/>
        <a:lstStyle/>
        <a:p>
          <a:r>
            <a:rPr lang="en-IE">
              <a:solidFill>
                <a:sysClr val="windowText" lastClr="000000"/>
              </a:solidFill>
              <a:latin typeface="Calibri" panose="020F0502020204030204"/>
              <a:ea typeface="+mn-ea"/>
              <a:cs typeface="+mn-cs"/>
            </a:rPr>
            <a:t>Business and Political Science</a:t>
          </a:r>
        </a:p>
      </dgm:t>
    </dgm:pt>
    <dgm:pt modelId="{783E7A5A-1223-4338-B2B7-22375D964FAB}" type="parTrans" cxnId="{6C19B0DB-DBC0-4F77-81FB-DE7AD232EA77}">
      <dgm:prSet/>
      <dgm:spPr>
        <a:xfrm rot="9000000">
          <a:off x="1232008" y="1319998"/>
          <a:ext cx="122671" cy="181699"/>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endParaRPr lang="en-IE">
            <a:solidFill>
              <a:sysClr val="windowText" lastClr="000000"/>
            </a:solidFill>
            <a:latin typeface="Calibri" panose="020F0502020204030204"/>
            <a:ea typeface="+mn-ea"/>
            <a:cs typeface="+mn-cs"/>
          </a:endParaRPr>
        </a:p>
      </dgm:t>
    </dgm:pt>
    <dgm:pt modelId="{0DCE0D6A-C005-4CA5-899F-59DD2692A20D}" type="sibTrans" cxnId="{6C19B0DB-DBC0-4F77-81FB-DE7AD232EA77}">
      <dgm:prSet/>
      <dgm:spPr/>
      <dgm:t>
        <a:bodyPr/>
        <a:lstStyle/>
        <a:p>
          <a:endParaRPr lang="en-IE"/>
        </a:p>
      </dgm:t>
    </dgm:pt>
    <dgm:pt modelId="{A17AA1B0-3049-40FE-9F8D-69D76F500792}">
      <dgm:prSet phldrT="[Text]"/>
      <dgm:spPr>
        <a:xfrm>
          <a:off x="535688" y="432368"/>
          <a:ext cx="701412" cy="701412"/>
        </a:xfrm>
        <a:gradFill rotWithShape="0">
          <a:gsLst>
            <a:gs pos="50000">
              <a:srgbClr val="9FCEF5"/>
            </a:gs>
            <a:gs pos="52000">
              <a:srgbClr val="CCCCFF"/>
            </a:gs>
            <a:gs pos="100000">
              <a:srgbClr val="CCCCFF"/>
            </a:gs>
            <a:gs pos="0">
              <a:srgbClr val="95CFF3"/>
            </a:gs>
            <a:gs pos="100000">
              <a:srgbClr val="CCCCFF"/>
            </a:gs>
          </a:gsLst>
          <a:lin ang="5400000" scaled="0"/>
        </a:gradFill>
        <a:ln>
          <a:noFill/>
        </a:ln>
        <a:effectLst/>
        <a:scene3d>
          <a:camera prst="orthographicFront"/>
          <a:lightRig rig="flat" dir="t"/>
        </a:scene3d>
        <a:sp3d prstMaterial="dkEdge">
          <a:bevelT w="8200" h="38100"/>
        </a:sp3d>
      </dgm:spPr>
      <dgm:t>
        <a:bodyPr/>
        <a:lstStyle/>
        <a:p>
          <a:r>
            <a:rPr lang="en-IE">
              <a:solidFill>
                <a:sysClr val="windowText" lastClr="000000"/>
              </a:solidFill>
              <a:latin typeface="Calibri" panose="020F0502020204030204"/>
              <a:ea typeface="+mn-ea"/>
              <a:cs typeface="+mn-cs"/>
            </a:rPr>
            <a:t>Sociology and Business</a:t>
          </a:r>
        </a:p>
      </dgm:t>
    </dgm:pt>
    <dgm:pt modelId="{D5C64BD2-7ED4-4634-8FF2-FF332B48FCAA}" type="parTrans" cxnId="{74BDE3AB-5753-4B42-A7FB-22CAA47728EB}">
      <dgm:prSet/>
      <dgm:spPr>
        <a:xfrm rot="12600000">
          <a:off x="1232008" y="927177"/>
          <a:ext cx="122671" cy="181699"/>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endParaRPr lang="en-IE">
            <a:solidFill>
              <a:sysClr val="windowText" lastClr="000000"/>
            </a:solidFill>
            <a:latin typeface="Calibri" panose="020F0502020204030204"/>
            <a:ea typeface="+mn-ea"/>
            <a:cs typeface="+mn-cs"/>
          </a:endParaRPr>
        </a:p>
      </dgm:t>
    </dgm:pt>
    <dgm:pt modelId="{59B22844-E384-4C81-BF21-01A92E2D35B1}" type="sibTrans" cxnId="{74BDE3AB-5753-4B42-A7FB-22CAA47728EB}">
      <dgm:prSet/>
      <dgm:spPr/>
      <dgm:t>
        <a:bodyPr/>
        <a:lstStyle/>
        <a:p>
          <a:endParaRPr lang="en-IE"/>
        </a:p>
      </dgm:t>
    </dgm:pt>
    <dgm:pt modelId="{FF8AF64B-D637-47DF-9E4D-7FBA96B7D870}">
      <dgm:prSet phldrT="[Text]"/>
      <dgm:spPr>
        <a:xfrm>
          <a:off x="1282831" y="1004"/>
          <a:ext cx="701412" cy="701412"/>
        </a:xfrm>
        <a:gradFill rotWithShape="0">
          <a:gsLst>
            <a:gs pos="100000">
              <a:srgbClr val="9FF390"/>
            </a:gs>
            <a:gs pos="50000">
              <a:srgbClr val="FFC000">
                <a:hueOff val="0"/>
                <a:satOff val="0"/>
                <a:lumOff val="0"/>
                <a:alphaOff val="0"/>
                <a:lumMod val="110000"/>
                <a:satMod val="105000"/>
                <a:tint val="67000"/>
              </a:srgbClr>
            </a:gs>
            <a:gs pos="50000">
              <a:srgbClr val="9FF390"/>
            </a:gs>
            <a:gs pos="100000">
              <a:srgbClr val="FFC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r>
            <a:rPr lang="en-IE" dirty="0">
              <a:solidFill>
                <a:sysClr val="windowText" lastClr="000000"/>
              </a:solidFill>
              <a:latin typeface="Calibri" panose="020F0502020204030204"/>
              <a:ea typeface="+mn-ea"/>
              <a:cs typeface="+mn-cs"/>
            </a:rPr>
            <a:t>Economics and Political Science </a:t>
          </a:r>
        </a:p>
      </dgm:t>
    </dgm:pt>
    <dgm:pt modelId="{0EEAA06A-2E29-458C-9F80-E3698EE78E18}" type="sibTrans" cxnId="{C0821C09-0363-4D20-B674-00012C3D9AB2}">
      <dgm:prSet/>
      <dgm:spPr/>
      <dgm:t>
        <a:bodyPr/>
        <a:lstStyle/>
        <a:p>
          <a:endParaRPr lang="en-IE"/>
        </a:p>
      </dgm:t>
    </dgm:pt>
    <dgm:pt modelId="{1B04F34B-891D-49C3-97B5-BEC682241FC6}" type="parTrans" cxnId="{C0821C09-0363-4D20-B674-00012C3D9AB2}">
      <dgm:prSet/>
      <dgm:spPr>
        <a:xfrm rot="16200000">
          <a:off x="1572201" y="730767"/>
          <a:ext cx="122671" cy="181699"/>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endParaRPr lang="en-IE">
            <a:solidFill>
              <a:sysClr val="windowText" lastClr="000000"/>
            </a:solidFill>
            <a:latin typeface="Calibri" panose="020F0502020204030204"/>
            <a:ea typeface="+mn-ea"/>
            <a:cs typeface="+mn-cs"/>
          </a:endParaRPr>
        </a:p>
      </dgm:t>
    </dgm:pt>
    <dgm:pt modelId="{5E7DDDB2-EC72-4210-91C5-0FF623E30EA0}">
      <dgm:prSet phldrT="[Text]"/>
      <dgm:spPr>
        <a:xfrm>
          <a:off x="2029974" y="432368"/>
          <a:ext cx="701412" cy="701412"/>
        </a:xfrm>
        <a:gradFill rotWithShape="0">
          <a:gsLst>
            <a:gs pos="100000">
              <a:srgbClr val="9ED9DA"/>
            </a:gs>
            <a:gs pos="48000">
              <a:srgbClr val="FFDD9C"/>
            </a:gs>
            <a:gs pos="50000">
              <a:srgbClr val="95CFF3"/>
            </a:gs>
            <a:gs pos="81400">
              <a:srgbClr val="95CFF3"/>
            </a:gs>
            <a:gs pos="100000">
              <a:srgbClr val="95CFF3"/>
            </a:gs>
          </a:gsLst>
          <a:lin ang="5400000" scaled="0"/>
        </a:gradFill>
        <a:ln>
          <a:noFill/>
        </a:ln>
        <a:effectLst/>
        <a:scene3d>
          <a:camera prst="orthographicFront"/>
          <a:lightRig rig="flat" dir="t"/>
        </a:scene3d>
        <a:sp3d prstMaterial="dkEdge">
          <a:bevelT w="8200" h="38100"/>
        </a:sp3d>
      </dgm:spPr>
      <dgm:t>
        <a:bodyPr/>
        <a:lstStyle/>
        <a:p>
          <a:r>
            <a:rPr lang="en-IE">
              <a:solidFill>
                <a:sysClr val="windowText" lastClr="000000"/>
              </a:solidFill>
              <a:latin typeface="Calibri" panose="020F0502020204030204"/>
              <a:ea typeface="+mn-ea"/>
              <a:cs typeface="+mn-cs"/>
            </a:rPr>
            <a:t>Economics and Sociology</a:t>
          </a:r>
        </a:p>
      </dgm:t>
    </dgm:pt>
    <dgm:pt modelId="{B7E75E81-D9FD-43B4-A0DE-0600B420F97D}" type="parTrans" cxnId="{4E71C354-7287-4421-8FF2-4F825222F150}">
      <dgm:prSet/>
      <dgm:spPr>
        <a:xfrm rot="19800000">
          <a:off x="1912394" y="927177"/>
          <a:ext cx="122671" cy="181699"/>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endParaRPr lang="en-IE">
            <a:solidFill>
              <a:sysClr val="windowText" lastClr="000000"/>
            </a:solidFill>
            <a:latin typeface="Calibri" panose="020F0502020204030204"/>
            <a:ea typeface="+mn-ea"/>
            <a:cs typeface="+mn-cs"/>
          </a:endParaRPr>
        </a:p>
      </dgm:t>
    </dgm:pt>
    <dgm:pt modelId="{164A119C-805D-4EA5-B429-C3D66C92F215}" type="sibTrans" cxnId="{4E71C354-7287-4421-8FF2-4F825222F150}">
      <dgm:prSet/>
      <dgm:spPr/>
      <dgm:t>
        <a:bodyPr/>
        <a:lstStyle/>
        <a:p>
          <a:endParaRPr lang="en-IE"/>
        </a:p>
      </dgm:t>
    </dgm:pt>
    <dgm:pt modelId="{70D9C838-63A4-4AAB-AF37-D595F8BAFFB0}">
      <dgm:prSet phldrT="[Text]"/>
      <dgm:spPr>
        <a:xfrm>
          <a:off x="2029974" y="1295094"/>
          <a:ext cx="701412" cy="701412"/>
        </a:xfrm>
        <a:gradFill rotWithShape="0">
          <a:gsLst>
            <a:gs pos="61000">
              <a:srgbClr val="95CFF3"/>
            </a:gs>
            <a:gs pos="100000">
              <a:srgbClr val="95CFF3"/>
            </a:gs>
            <a:gs pos="0">
              <a:srgbClr val="FFC000">
                <a:hueOff val="4158277"/>
                <a:satOff val="-19187"/>
                <a:lumOff val="706"/>
                <a:alphaOff val="0"/>
                <a:lumMod val="110000"/>
                <a:satMod val="105000"/>
                <a:tint val="67000"/>
              </a:srgbClr>
            </a:gs>
            <a:gs pos="50000">
              <a:srgbClr val="FFC000">
                <a:hueOff val="4158277"/>
                <a:satOff val="-19187"/>
                <a:lumOff val="706"/>
                <a:alphaOff val="0"/>
                <a:lumMod val="105000"/>
                <a:satMod val="103000"/>
                <a:tint val="73000"/>
              </a:srgbClr>
            </a:gs>
            <a:gs pos="100000">
              <a:srgbClr val="95CFF3"/>
            </a:gs>
          </a:gsLst>
          <a:lin ang="5400000" scaled="0"/>
        </a:gradFill>
        <a:ln>
          <a:noFill/>
        </a:ln>
        <a:effectLst/>
        <a:scene3d>
          <a:camera prst="orthographicFront"/>
          <a:lightRig rig="flat" dir="t"/>
        </a:scene3d>
        <a:sp3d prstMaterial="dkEdge">
          <a:bevelT w="8200" h="38100"/>
        </a:sp3d>
      </dgm:spPr>
      <dgm:t>
        <a:bodyPr/>
        <a:lstStyle/>
        <a:p>
          <a:r>
            <a:rPr lang="en-IE">
              <a:solidFill>
                <a:sysClr val="windowText" lastClr="000000"/>
              </a:solidFill>
              <a:latin typeface="Calibri" panose="020F0502020204030204"/>
              <a:ea typeface="+mn-ea"/>
              <a:cs typeface="+mn-cs"/>
            </a:rPr>
            <a:t>Political Science and Sociology</a:t>
          </a:r>
        </a:p>
      </dgm:t>
    </dgm:pt>
    <dgm:pt modelId="{506A60CE-6727-4F8A-BAC0-73F8334A09D5}" type="parTrans" cxnId="{499AA153-26BA-41DA-BAC5-A342E4622878}">
      <dgm:prSet/>
      <dgm:spPr>
        <a:xfrm rot="1800000">
          <a:off x="1912394" y="1319998"/>
          <a:ext cx="122671" cy="181699"/>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endParaRPr lang="en-IE">
            <a:solidFill>
              <a:sysClr val="windowText" lastClr="000000"/>
            </a:solidFill>
            <a:latin typeface="Calibri" panose="020F0502020204030204"/>
            <a:ea typeface="+mn-ea"/>
            <a:cs typeface="+mn-cs"/>
          </a:endParaRPr>
        </a:p>
      </dgm:t>
    </dgm:pt>
    <dgm:pt modelId="{F548846B-E74C-4EF0-8695-E6D47351A126}" type="sibTrans" cxnId="{499AA153-26BA-41DA-BAC5-A342E4622878}">
      <dgm:prSet/>
      <dgm:spPr/>
      <dgm:t>
        <a:bodyPr/>
        <a:lstStyle/>
        <a:p>
          <a:endParaRPr lang="en-IE"/>
        </a:p>
      </dgm:t>
    </dgm:pt>
    <dgm:pt modelId="{A9C3A3C9-E171-427F-A9F2-FB5AC16AC8FA}" type="pres">
      <dgm:prSet presAssocID="{76058778-84CC-4431-9216-0543C01828A0}" presName="Name0" presStyleCnt="0">
        <dgm:presLayoutVars>
          <dgm:chMax val="1"/>
          <dgm:dir/>
          <dgm:animLvl val="ctr"/>
          <dgm:resizeHandles val="exact"/>
        </dgm:presLayoutVars>
      </dgm:prSet>
      <dgm:spPr/>
    </dgm:pt>
    <dgm:pt modelId="{D2C7BF00-32EC-4614-8512-798646D0A4EE}" type="pres">
      <dgm:prSet presAssocID="{DBBC669A-FD17-4B95-B7D8-C32C9FAE134A}" presName="centerShape" presStyleLbl="node0" presStyleIdx="0" presStyleCnt="1"/>
      <dgm:spPr>
        <a:prstGeom prst="ellipse">
          <a:avLst/>
        </a:prstGeom>
      </dgm:spPr>
    </dgm:pt>
    <dgm:pt modelId="{F2347155-CE07-45D9-8A63-7271C0BE8442}" type="pres">
      <dgm:prSet presAssocID="{1B04F34B-891D-49C3-97B5-BEC682241FC6}" presName="parTrans" presStyleLbl="sibTrans2D1" presStyleIdx="0" presStyleCnt="6"/>
      <dgm:spPr>
        <a:prstGeom prst="rightArrow">
          <a:avLst>
            <a:gd name="adj1" fmla="val 60000"/>
            <a:gd name="adj2" fmla="val 50000"/>
          </a:avLst>
        </a:prstGeom>
      </dgm:spPr>
    </dgm:pt>
    <dgm:pt modelId="{F9588394-CE8A-4EF6-8E60-9B34B891BE92}" type="pres">
      <dgm:prSet presAssocID="{1B04F34B-891D-49C3-97B5-BEC682241FC6}" presName="connectorText" presStyleLbl="sibTrans2D1" presStyleIdx="0" presStyleCnt="6"/>
      <dgm:spPr/>
    </dgm:pt>
    <dgm:pt modelId="{F3D3763D-CB81-4487-BCF4-212FE14902D9}" type="pres">
      <dgm:prSet presAssocID="{FF8AF64B-D637-47DF-9E4D-7FBA96B7D870}" presName="node" presStyleLbl="node1" presStyleIdx="0" presStyleCnt="6">
        <dgm:presLayoutVars>
          <dgm:bulletEnabled val="1"/>
        </dgm:presLayoutVars>
      </dgm:prSet>
      <dgm:spPr>
        <a:prstGeom prst="ellipse">
          <a:avLst/>
        </a:prstGeom>
      </dgm:spPr>
    </dgm:pt>
    <dgm:pt modelId="{B3B01B35-26B4-4129-8EC6-FEE996401EF4}" type="pres">
      <dgm:prSet presAssocID="{B7E75E81-D9FD-43B4-A0DE-0600B420F97D}" presName="parTrans" presStyleLbl="sibTrans2D1" presStyleIdx="1" presStyleCnt="6"/>
      <dgm:spPr>
        <a:prstGeom prst="rightArrow">
          <a:avLst>
            <a:gd name="adj1" fmla="val 60000"/>
            <a:gd name="adj2" fmla="val 50000"/>
          </a:avLst>
        </a:prstGeom>
      </dgm:spPr>
    </dgm:pt>
    <dgm:pt modelId="{5BB7EAB8-8640-4FDB-86EF-47553D14D105}" type="pres">
      <dgm:prSet presAssocID="{B7E75E81-D9FD-43B4-A0DE-0600B420F97D}" presName="connectorText" presStyleLbl="sibTrans2D1" presStyleIdx="1" presStyleCnt="6"/>
      <dgm:spPr/>
    </dgm:pt>
    <dgm:pt modelId="{A2787F89-9164-4045-BDB5-33DBB91BC219}" type="pres">
      <dgm:prSet presAssocID="{5E7DDDB2-EC72-4210-91C5-0FF623E30EA0}" presName="node" presStyleLbl="node1" presStyleIdx="1" presStyleCnt="6">
        <dgm:presLayoutVars>
          <dgm:bulletEnabled val="1"/>
        </dgm:presLayoutVars>
      </dgm:prSet>
      <dgm:spPr>
        <a:prstGeom prst="ellipse">
          <a:avLst/>
        </a:prstGeom>
      </dgm:spPr>
    </dgm:pt>
    <dgm:pt modelId="{4F7A5765-A610-44E2-B0C5-F86AB008253C}" type="pres">
      <dgm:prSet presAssocID="{506A60CE-6727-4F8A-BAC0-73F8334A09D5}" presName="parTrans" presStyleLbl="sibTrans2D1" presStyleIdx="2" presStyleCnt="6"/>
      <dgm:spPr>
        <a:prstGeom prst="rightArrow">
          <a:avLst>
            <a:gd name="adj1" fmla="val 60000"/>
            <a:gd name="adj2" fmla="val 50000"/>
          </a:avLst>
        </a:prstGeom>
      </dgm:spPr>
    </dgm:pt>
    <dgm:pt modelId="{5A25335F-4F9B-4AC8-B5C4-32F2C06D499C}" type="pres">
      <dgm:prSet presAssocID="{506A60CE-6727-4F8A-BAC0-73F8334A09D5}" presName="connectorText" presStyleLbl="sibTrans2D1" presStyleIdx="2" presStyleCnt="6"/>
      <dgm:spPr/>
    </dgm:pt>
    <dgm:pt modelId="{425013E1-1DAF-441F-A81F-39E3F3F602FE}" type="pres">
      <dgm:prSet presAssocID="{70D9C838-63A4-4AAB-AF37-D595F8BAFFB0}" presName="node" presStyleLbl="node1" presStyleIdx="2" presStyleCnt="6">
        <dgm:presLayoutVars>
          <dgm:bulletEnabled val="1"/>
        </dgm:presLayoutVars>
      </dgm:prSet>
      <dgm:spPr>
        <a:prstGeom prst="ellipse">
          <a:avLst/>
        </a:prstGeom>
      </dgm:spPr>
    </dgm:pt>
    <dgm:pt modelId="{246E898F-D3C1-48D7-8E8B-999157851932}" type="pres">
      <dgm:prSet presAssocID="{B7A10887-E2DA-407B-BDD3-831DE76C8B13}" presName="parTrans" presStyleLbl="sibTrans2D1" presStyleIdx="3" presStyleCnt="6"/>
      <dgm:spPr>
        <a:prstGeom prst="rightArrow">
          <a:avLst>
            <a:gd name="adj1" fmla="val 60000"/>
            <a:gd name="adj2" fmla="val 50000"/>
          </a:avLst>
        </a:prstGeom>
      </dgm:spPr>
    </dgm:pt>
    <dgm:pt modelId="{BC8A5234-0D14-4589-87C7-665F0C7CAC83}" type="pres">
      <dgm:prSet presAssocID="{B7A10887-E2DA-407B-BDD3-831DE76C8B13}" presName="connectorText" presStyleLbl="sibTrans2D1" presStyleIdx="3" presStyleCnt="6"/>
      <dgm:spPr/>
    </dgm:pt>
    <dgm:pt modelId="{A5F0ED06-C563-4265-A521-584D2C168941}" type="pres">
      <dgm:prSet presAssocID="{35FDBDCC-DAED-4191-9836-E47C0BDC4FDE}" presName="node" presStyleLbl="node1" presStyleIdx="3" presStyleCnt="6">
        <dgm:presLayoutVars>
          <dgm:bulletEnabled val="1"/>
        </dgm:presLayoutVars>
      </dgm:prSet>
      <dgm:spPr>
        <a:prstGeom prst="ellipse">
          <a:avLst/>
        </a:prstGeom>
      </dgm:spPr>
    </dgm:pt>
    <dgm:pt modelId="{74C6D8EB-3B2E-415D-B932-02FD0A9B4308}" type="pres">
      <dgm:prSet presAssocID="{783E7A5A-1223-4338-B2B7-22375D964FAB}" presName="parTrans" presStyleLbl="sibTrans2D1" presStyleIdx="4" presStyleCnt="6"/>
      <dgm:spPr>
        <a:prstGeom prst="rightArrow">
          <a:avLst>
            <a:gd name="adj1" fmla="val 60000"/>
            <a:gd name="adj2" fmla="val 50000"/>
          </a:avLst>
        </a:prstGeom>
      </dgm:spPr>
    </dgm:pt>
    <dgm:pt modelId="{F9AB11FA-2271-4C39-B2D2-4DDABC98C3AC}" type="pres">
      <dgm:prSet presAssocID="{783E7A5A-1223-4338-B2B7-22375D964FAB}" presName="connectorText" presStyleLbl="sibTrans2D1" presStyleIdx="4" presStyleCnt="6"/>
      <dgm:spPr/>
    </dgm:pt>
    <dgm:pt modelId="{EE0027E1-8384-4235-B781-24B867B4E4BE}" type="pres">
      <dgm:prSet presAssocID="{8CC49B69-0C6B-48D5-B3A6-B910783C2CED}" presName="node" presStyleLbl="node1" presStyleIdx="4" presStyleCnt="6">
        <dgm:presLayoutVars>
          <dgm:bulletEnabled val="1"/>
        </dgm:presLayoutVars>
      </dgm:prSet>
      <dgm:spPr>
        <a:prstGeom prst="ellipse">
          <a:avLst/>
        </a:prstGeom>
      </dgm:spPr>
    </dgm:pt>
    <dgm:pt modelId="{E7197900-ED3A-483B-8FD8-921B55215048}" type="pres">
      <dgm:prSet presAssocID="{D5C64BD2-7ED4-4634-8FF2-FF332B48FCAA}" presName="parTrans" presStyleLbl="sibTrans2D1" presStyleIdx="5" presStyleCnt="6"/>
      <dgm:spPr>
        <a:prstGeom prst="rightArrow">
          <a:avLst>
            <a:gd name="adj1" fmla="val 60000"/>
            <a:gd name="adj2" fmla="val 50000"/>
          </a:avLst>
        </a:prstGeom>
      </dgm:spPr>
    </dgm:pt>
    <dgm:pt modelId="{7614CC33-A244-4E2F-BEAD-487F98BD81AC}" type="pres">
      <dgm:prSet presAssocID="{D5C64BD2-7ED4-4634-8FF2-FF332B48FCAA}" presName="connectorText" presStyleLbl="sibTrans2D1" presStyleIdx="5" presStyleCnt="6"/>
      <dgm:spPr/>
    </dgm:pt>
    <dgm:pt modelId="{FC10865B-4234-4BEA-A266-CE963C1FF202}" type="pres">
      <dgm:prSet presAssocID="{A17AA1B0-3049-40FE-9F8D-69D76F500792}" presName="node" presStyleLbl="node1" presStyleIdx="5" presStyleCnt="6">
        <dgm:presLayoutVars>
          <dgm:bulletEnabled val="1"/>
        </dgm:presLayoutVars>
      </dgm:prSet>
      <dgm:spPr>
        <a:prstGeom prst="ellipse">
          <a:avLst/>
        </a:prstGeom>
      </dgm:spPr>
    </dgm:pt>
  </dgm:ptLst>
  <dgm:cxnLst>
    <dgm:cxn modelId="{12B77907-68E5-4800-BF26-97131AECFBF4}" type="presOf" srcId="{FF8AF64B-D637-47DF-9E4D-7FBA96B7D870}" destId="{F3D3763D-CB81-4487-BCF4-212FE14902D9}" srcOrd="0" destOrd="0" presId="urn:microsoft.com/office/officeart/2005/8/layout/radial5"/>
    <dgm:cxn modelId="{C0821C09-0363-4D20-B674-00012C3D9AB2}" srcId="{DBBC669A-FD17-4B95-B7D8-C32C9FAE134A}" destId="{FF8AF64B-D637-47DF-9E4D-7FBA96B7D870}" srcOrd="0" destOrd="0" parTransId="{1B04F34B-891D-49C3-97B5-BEC682241FC6}" sibTransId="{0EEAA06A-2E29-458C-9F80-E3698EE78E18}"/>
    <dgm:cxn modelId="{4AA86420-3CD8-423D-B6E6-14F82EF2CAA8}" type="presOf" srcId="{70D9C838-63A4-4AAB-AF37-D595F8BAFFB0}" destId="{425013E1-1DAF-441F-A81F-39E3F3F602FE}" srcOrd="0" destOrd="0" presId="urn:microsoft.com/office/officeart/2005/8/layout/radial5"/>
    <dgm:cxn modelId="{C79BD721-4028-4CDD-8348-397DE0EF2C54}" type="presOf" srcId="{D5C64BD2-7ED4-4634-8FF2-FF332B48FCAA}" destId="{7614CC33-A244-4E2F-BEAD-487F98BD81AC}" srcOrd="1" destOrd="0" presId="urn:microsoft.com/office/officeart/2005/8/layout/radial5"/>
    <dgm:cxn modelId="{46A45D37-4F63-4378-B753-9EDD4F18288D}" type="presOf" srcId="{B7A10887-E2DA-407B-BDD3-831DE76C8B13}" destId="{BC8A5234-0D14-4589-87C7-665F0C7CAC83}" srcOrd="1" destOrd="0" presId="urn:microsoft.com/office/officeart/2005/8/layout/radial5"/>
    <dgm:cxn modelId="{E0B35544-F4A1-43A9-A63D-33037C90B76B}" type="presOf" srcId="{35FDBDCC-DAED-4191-9836-E47C0BDC4FDE}" destId="{A5F0ED06-C563-4265-A521-584D2C168941}" srcOrd="0" destOrd="0" presId="urn:microsoft.com/office/officeart/2005/8/layout/radial5"/>
    <dgm:cxn modelId="{F39EF667-B2F4-45F7-B719-DCA6A66BF2BE}" type="presOf" srcId="{DBBC669A-FD17-4B95-B7D8-C32C9FAE134A}" destId="{D2C7BF00-32EC-4614-8512-798646D0A4EE}" srcOrd="0" destOrd="0" presId="urn:microsoft.com/office/officeart/2005/8/layout/radial5"/>
    <dgm:cxn modelId="{499AA153-26BA-41DA-BAC5-A342E4622878}" srcId="{DBBC669A-FD17-4B95-B7D8-C32C9FAE134A}" destId="{70D9C838-63A4-4AAB-AF37-D595F8BAFFB0}" srcOrd="2" destOrd="0" parTransId="{506A60CE-6727-4F8A-BAC0-73F8334A09D5}" sibTransId="{F548846B-E74C-4EF0-8695-E6D47351A126}"/>
    <dgm:cxn modelId="{CC7B0A74-E5E0-4E3A-8699-316F92F1F979}" type="presOf" srcId="{5E7DDDB2-EC72-4210-91C5-0FF623E30EA0}" destId="{A2787F89-9164-4045-BDB5-33DBB91BC219}" srcOrd="0" destOrd="0" presId="urn:microsoft.com/office/officeart/2005/8/layout/radial5"/>
    <dgm:cxn modelId="{4E71C354-7287-4421-8FF2-4F825222F150}" srcId="{DBBC669A-FD17-4B95-B7D8-C32C9FAE134A}" destId="{5E7DDDB2-EC72-4210-91C5-0FF623E30EA0}" srcOrd="1" destOrd="0" parTransId="{B7E75E81-D9FD-43B4-A0DE-0600B420F97D}" sibTransId="{164A119C-805D-4EA5-B429-C3D66C92F215}"/>
    <dgm:cxn modelId="{5D284F88-28DD-4C42-BA84-1F77378BA073}" type="presOf" srcId="{D5C64BD2-7ED4-4634-8FF2-FF332B48FCAA}" destId="{E7197900-ED3A-483B-8FD8-921B55215048}" srcOrd="0" destOrd="0" presId="urn:microsoft.com/office/officeart/2005/8/layout/radial5"/>
    <dgm:cxn modelId="{7E68008F-628F-4A1F-AA47-C4E92F932291}" type="presOf" srcId="{783E7A5A-1223-4338-B2B7-22375D964FAB}" destId="{F9AB11FA-2271-4C39-B2D2-4DDABC98C3AC}" srcOrd="1" destOrd="0" presId="urn:microsoft.com/office/officeart/2005/8/layout/radial5"/>
    <dgm:cxn modelId="{1AB5D199-99E8-4F28-8086-145337BA167E}" srcId="{DBBC669A-FD17-4B95-B7D8-C32C9FAE134A}" destId="{35FDBDCC-DAED-4191-9836-E47C0BDC4FDE}" srcOrd="3" destOrd="0" parTransId="{B7A10887-E2DA-407B-BDD3-831DE76C8B13}" sibTransId="{B087DD81-4E78-43F3-8C9C-58AC86C64138}"/>
    <dgm:cxn modelId="{EC3DBEA1-47F5-42CA-AC94-0EB73DFBE58F}" type="presOf" srcId="{506A60CE-6727-4F8A-BAC0-73F8334A09D5}" destId="{5A25335F-4F9B-4AC8-B5C4-32F2C06D499C}" srcOrd="1" destOrd="0" presId="urn:microsoft.com/office/officeart/2005/8/layout/radial5"/>
    <dgm:cxn modelId="{74BDE3AB-5753-4B42-A7FB-22CAA47728EB}" srcId="{DBBC669A-FD17-4B95-B7D8-C32C9FAE134A}" destId="{A17AA1B0-3049-40FE-9F8D-69D76F500792}" srcOrd="5" destOrd="0" parTransId="{D5C64BD2-7ED4-4634-8FF2-FF332B48FCAA}" sibTransId="{59B22844-E384-4C81-BF21-01A92E2D35B1}"/>
    <dgm:cxn modelId="{9A9265AD-6376-49E4-BF07-EB90C757C944}" type="presOf" srcId="{1B04F34B-891D-49C3-97B5-BEC682241FC6}" destId="{F2347155-CE07-45D9-8A63-7271C0BE8442}" srcOrd="0" destOrd="0" presId="urn:microsoft.com/office/officeart/2005/8/layout/radial5"/>
    <dgm:cxn modelId="{BE87E5B5-CECB-4A31-9C00-6B61DCA35149}" type="presOf" srcId="{506A60CE-6727-4F8A-BAC0-73F8334A09D5}" destId="{4F7A5765-A610-44E2-B0C5-F86AB008253C}" srcOrd="0" destOrd="0" presId="urn:microsoft.com/office/officeart/2005/8/layout/radial5"/>
    <dgm:cxn modelId="{2FDE9FB9-77FD-4729-B65B-F8F8713F9AB0}" type="presOf" srcId="{783E7A5A-1223-4338-B2B7-22375D964FAB}" destId="{74C6D8EB-3B2E-415D-B932-02FD0A9B4308}" srcOrd="0" destOrd="0" presId="urn:microsoft.com/office/officeart/2005/8/layout/radial5"/>
    <dgm:cxn modelId="{7237B9C4-32F5-4BBA-AE81-26A90053DA98}" type="presOf" srcId="{B7E75E81-D9FD-43B4-A0DE-0600B420F97D}" destId="{5BB7EAB8-8640-4FDB-86EF-47553D14D105}" srcOrd="1" destOrd="0" presId="urn:microsoft.com/office/officeart/2005/8/layout/radial5"/>
    <dgm:cxn modelId="{FF9B65CB-5EFF-49E9-A074-4CC7AFCFF3C7}" type="presOf" srcId="{8CC49B69-0C6B-48D5-B3A6-B910783C2CED}" destId="{EE0027E1-8384-4235-B781-24B867B4E4BE}" srcOrd="0" destOrd="0" presId="urn:microsoft.com/office/officeart/2005/8/layout/radial5"/>
    <dgm:cxn modelId="{D1C129D5-4BD6-405D-A15B-81142651ABCE}" type="presOf" srcId="{A17AA1B0-3049-40FE-9F8D-69D76F500792}" destId="{FC10865B-4234-4BEA-A266-CE963C1FF202}" srcOrd="0" destOrd="0" presId="urn:microsoft.com/office/officeart/2005/8/layout/radial5"/>
    <dgm:cxn modelId="{6CF7F8D5-FA7A-4F15-BB96-0EC0042AF613}" type="presOf" srcId="{76058778-84CC-4431-9216-0543C01828A0}" destId="{A9C3A3C9-E171-427F-A9F2-FB5AC16AC8FA}" srcOrd="0" destOrd="0" presId="urn:microsoft.com/office/officeart/2005/8/layout/radial5"/>
    <dgm:cxn modelId="{6C19B0DB-DBC0-4F77-81FB-DE7AD232EA77}" srcId="{DBBC669A-FD17-4B95-B7D8-C32C9FAE134A}" destId="{8CC49B69-0C6B-48D5-B3A6-B910783C2CED}" srcOrd="4" destOrd="0" parTransId="{783E7A5A-1223-4338-B2B7-22375D964FAB}" sibTransId="{0DCE0D6A-C005-4CA5-899F-59DD2692A20D}"/>
    <dgm:cxn modelId="{C5F0C9E3-E079-4248-AED6-34CC32B3E12F}" type="presOf" srcId="{B7A10887-E2DA-407B-BDD3-831DE76C8B13}" destId="{246E898F-D3C1-48D7-8E8B-999157851932}" srcOrd="0" destOrd="0" presId="urn:microsoft.com/office/officeart/2005/8/layout/radial5"/>
    <dgm:cxn modelId="{A2DAAFE7-58A7-4408-B56C-277DE908E947}" type="presOf" srcId="{1B04F34B-891D-49C3-97B5-BEC682241FC6}" destId="{F9588394-CE8A-4EF6-8E60-9B34B891BE92}" srcOrd="1" destOrd="0" presId="urn:microsoft.com/office/officeart/2005/8/layout/radial5"/>
    <dgm:cxn modelId="{B3F5F3EC-331C-4142-BADE-AE4892C8BE6E}" type="presOf" srcId="{B7E75E81-D9FD-43B4-A0DE-0600B420F97D}" destId="{B3B01B35-26B4-4129-8EC6-FEE996401EF4}" srcOrd="0" destOrd="0" presId="urn:microsoft.com/office/officeart/2005/8/layout/radial5"/>
    <dgm:cxn modelId="{9428F8FF-7CC4-45E6-B709-45B129B96C3A}" srcId="{76058778-84CC-4431-9216-0543C01828A0}" destId="{DBBC669A-FD17-4B95-B7D8-C32C9FAE134A}" srcOrd="0" destOrd="0" parTransId="{87B79C78-007D-471B-A980-4F14CEB8EEA5}" sibTransId="{306F026B-B6E0-45F8-A00A-8037E24CC0A0}"/>
    <dgm:cxn modelId="{11FFE678-8328-4A60-84CD-61F3B620BF26}" type="presParOf" srcId="{A9C3A3C9-E171-427F-A9F2-FB5AC16AC8FA}" destId="{D2C7BF00-32EC-4614-8512-798646D0A4EE}" srcOrd="0" destOrd="0" presId="urn:microsoft.com/office/officeart/2005/8/layout/radial5"/>
    <dgm:cxn modelId="{429B3A71-E5AF-4C55-BAB1-C256B8F033A6}" type="presParOf" srcId="{A9C3A3C9-E171-427F-A9F2-FB5AC16AC8FA}" destId="{F2347155-CE07-45D9-8A63-7271C0BE8442}" srcOrd="1" destOrd="0" presId="urn:microsoft.com/office/officeart/2005/8/layout/radial5"/>
    <dgm:cxn modelId="{45AD76B1-3918-4171-943E-0B3D330D0AA7}" type="presParOf" srcId="{F2347155-CE07-45D9-8A63-7271C0BE8442}" destId="{F9588394-CE8A-4EF6-8E60-9B34B891BE92}" srcOrd="0" destOrd="0" presId="urn:microsoft.com/office/officeart/2005/8/layout/radial5"/>
    <dgm:cxn modelId="{9F946D63-A0D1-49C6-8B0E-7B0DE724F1C6}" type="presParOf" srcId="{A9C3A3C9-E171-427F-A9F2-FB5AC16AC8FA}" destId="{F3D3763D-CB81-4487-BCF4-212FE14902D9}" srcOrd="2" destOrd="0" presId="urn:microsoft.com/office/officeart/2005/8/layout/radial5"/>
    <dgm:cxn modelId="{E9371024-1B24-4B73-BC5E-D970BAF84C31}" type="presParOf" srcId="{A9C3A3C9-E171-427F-A9F2-FB5AC16AC8FA}" destId="{B3B01B35-26B4-4129-8EC6-FEE996401EF4}" srcOrd="3" destOrd="0" presId="urn:microsoft.com/office/officeart/2005/8/layout/radial5"/>
    <dgm:cxn modelId="{44881596-3F32-498E-AE1A-9A7ABFB73A87}" type="presParOf" srcId="{B3B01B35-26B4-4129-8EC6-FEE996401EF4}" destId="{5BB7EAB8-8640-4FDB-86EF-47553D14D105}" srcOrd="0" destOrd="0" presId="urn:microsoft.com/office/officeart/2005/8/layout/radial5"/>
    <dgm:cxn modelId="{202238D3-4FD7-407C-BD5C-8DA555750D10}" type="presParOf" srcId="{A9C3A3C9-E171-427F-A9F2-FB5AC16AC8FA}" destId="{A2787F89-9164-4045-BDB5-33DBB91BC219}" srcOrd="4" destOrd="0" presId="urn:microsoft.com/office/officeart/2005/8/layout/radial5"/>
    <dgm:cxn modelId="{C0871008-3199-40E6-8543-A658AA335E95}" type="presParOf" srcId="{A9C3A3C9-E171-427F-A9F2-FB5AC16AC8FA}" destId="{4F7A5765-A610-44E2-B0C5-F86AB008253C}" srcOrd="5" destOrd="0" presId="urn:microsoft.com/office/officeart/2005/8/layout/radial5"/>
    <dgm:cxn modelId="{E955A171-5BE3-4246-81D1-DDF9539E0F71}" type="presParOf" srcId="{4F7A5765-A610-44E2-B0C5-F86AB008253C}" destId="{5A25335F-4F9B-4AC8-B5C4-32F2C06D499C}" srcOrd="0" destOrd="0" presId="urn:microsoft.com/office/officeart/2005/8/layout/radial5"/>
    <dgm:cxn modelId="{6A5F43D2-9E6B-4E2E-8CEB-4FC9319E0569}" type="presParOf" srcId="{A9C3A3C9-E171-427F-A9F2-FB5AC16AC8FA}" destId="{425013E1-1DAF-441F-A81F-39E3F3F602FE}" srcOrd="6" destOrd="0" presId="urn:microsoft.com/office/officeart/2005/8/layout/radial5"/>
    <dgm:cxn modelId="{377304EF-ADC7-4443-B3A9-E0CE58FF8032}" type="presParOf" srcId="{A9C3A3C9-E171-427F-A9F2-FB5AC16AC8FA}" destId="{246E898F-D3C1-48D7-8E8B-999157851932}" srcOrd="7" destOrd="0" presId="urn:microsoft.com/office/officeart/2005/8/layout/radial5"/>
    <dgm:cxn modelId="{D96821FC-B97F-4ECC-ADD4-D4ACF9E737D7}" type="presParOf" srcId="{246E898F-D3C1-48D7-8E8B-999157851932}" destId="{BC8A5234-0D14-4589-87C7-665F0C7CAC83}" srcOrd="0" destOrd="0" presId="urn:microsoft.com/office/officeart/2005/8/layout/radial5"/>
    <dgm:cxn modelId="{BD5A3B38-C2F8-422D-9821-1A35F8EB2434}" type="presParOf" srcId="{A9C3A3C9-E171-427F-A9F2-FB5AC16AC8FA}" destId="{A5F0ED06-C563-4265-A521-584D2C168941}" srcOrd="8" destOrd="0" presId="urn:microsoft.com/office/officeart/2005/8/layout/radial5"/>
    <dgm:cxn modelId="{236B45DF-85C1-497A-B649-47C20ABEE003}" type="presParOf" srcId="{A9C3A3C9-E171-427F-A9F2-FB5AC16AC8FA}" destId="{74C6D8EB-3B2E-415D-B932-02FD0A9B4308}" srcOrd="9" destOrd="0" presId="urn:microsoft.com/office/officeart/2005/8/layout/radial5"/>
    <dgm:cxn modelId="{FD28DC11-B72E-4C4E-AD97-0FC28AC0C4D4}" type="presParOf" srcId="{74C6D8EB-3B2E-415D-B932-02FD0A9B4308}" destId="{F9AB11FA-2271-4C39-B2D2-4DDABC98C3AC}" srcOrd="0" destOrd="0" presId="urn:microsoft.com/office/officeart/2005/8/layout/radial5"/>
    <dgm:cxn modelId="{454DAC9D-29C6-4428-AA97-6B505CB297D0}" type="presParOf" srcId="{A9C3A3C9-E171-427F-A9F2-FB5AC16AC8FA}" destId="{EE0027E1-8384-4235-B781-24B867B4E4BE}" srcOrd="10" destOrd="0" presId="urn:microsoft.com/office/officeart/2005/8/layout/radial5"/>
    <dgm:cxn modelId="{B89D99A5-575A-46E4-9C6B-573AF73E8D63}" type="presParOf" srcId="{A9C3A3C9-E171-427F-A9F2-FB5AC16AC8FA}" destId="{E7197900-ED3A-483B-8FD8-921B55215048}" srcOrd="11" destOrd="0" presId="urn:microsoft.com/office/officeart/2005/8/layout/radial5"/>
    <dgm:cxn modelId="{E3E9037D-0F76-4630-97BD-95AC2E34D771}" type="presParOf" srcId="{E7197900-ED3A-483B-8FD8-921B55215048}" destId="{7614CC33-A244-4E2F-BEAD-487F98BD81AC}" srcOrd="0" destOrd="0" presId="urn:microsoft.com/office/officeart/2005/8/layout/radial5"/>
    <dgm:cxn modelId="{C600060C-DF77-490C-9E9D-27855386613F}" type="presParOf" srcId="{A9C3A3C9-E171-427F-A9F2-FB5AC16AC8FA}" destId="{FC10865B-4234-4BEA-A266-CE963C1FF202}" srcOrd="12"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058778-84CC-4431-9216-0543C01828A0}" type="doc">
      <dgm:prSet loTypeId="urn:microsoft.com/office/officeart/2005/8/layout/radial5" loCatId="cycle" qsTypeId="urn:microsoft.com/office/officeart/2005/8/quickstyle/simple3" qsCatId="simple" csTypeId="urn:microsoft.com/office/officeart/2005/8/colors/colorful4" csCatId="colorful" phldr="1"/>
      <dgm:spPr/>
      <dgm:t>
        <a:bodyPr/>
        <a:lstStyle/>
        <a:p>
          <a:endParaRPr lang="en-IE"/>
        </a:p>
      </dgm:t>
    </dgm:pt>
    <dgm:pt modelId="{DBBC669A-FD17-4B95-B7D8-C32C9FAE134A}">
      <dgm:prSet phldrT="[Text]"/>
      <dgm:spPr>
        <a:xfrm>
          <a:off x="2596944" y="1687307"/>
          <a:ext cx="568735" cy="568735"/>
        </a:xfrm>
        <a:gradFill rotWithShape="0">
          <a:gsLst>
            <a:gs pos="0">
              <a:srgbClr val="A5A5A5">
                <a:hueOff val="0"/>
                <a:satOff val="0"/>
                <a:lumOff val="0"/>
                <a:alphaOff val="0"/>
                <a:lumMod val="110000"/>
                <a:satMod val="105000"/>
                <a:tint val="67000"/>
              </a:srgbClr>
            </a:gs>
            <a:gs pos="50000">
              <a:srgbClr val="A5A5A5">
                <a:hueOff val="0"/>
                <a:satOff val="0"/>
                <a:lumOff val="0"/>
                <a:alphaOff val="0"/>
                <a:lumMod val="105000"/>
                <a:satMod val="103000"/>
                <a:tint val="73000"/>
              </a:srgbClr>
            </a:gs>
            <a:gs pos="100000">
              <a:srgbClr val="A5A5A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Minor Degrees </a:t>
          </a:r>
        </a:p>
      </dgm:t>
    </dgm:pt>
    <dgm:pt modelId="{87B79C78-007D-471B-A980-4F14CEB8EEA5}" type="parTrans" cxnId="{9428F8FF-7CC4-45E6-B709-45B129B96C3A}">
      <dgm:prSet/>
      <dgm:spPr/>
      <dgm:t>
        <a:bodyPr/>
        <a:lstStyle/>
        <a:p>
          <a:pPr algn="ctr"/>
          <a:endParaRPr lang="en-IE"/>
        </a:p>
      </dgm:t>
    </dgm:pt>
    <dgm:pt modelId="{306F026B-B6E0-45F8-A00A-8037E24CC0A0}" type="sibTrans" cxnId="{9428F8FF-7CC4-45E6-B709-45B129B96C3A}">
      <dgm:prSet/>
      <dgm:spPr/>
      <dgm:t>
        <a:bodyPr/>
        <a:lstStyle/>
        <a:p>
          <a:pPr algn="ctr"/>
          <a:endParaRPr lang="en-IE"/>
        </a:p>
      </dgm:t>
    </dgm:pt>
    <dgm:pt modelId="{35FDBDCC-DAED-4191-9836-E47C0BDC4FDE}">
      <dgm:prSet phldrT="[Text]"/>
      <dgm:spPr>
        <a:xfrm>
          <a:off x="1127991" y="2423270"/>
          <a:ext cx="710919" cy="710919"/>
        </a:xfrm>
        <a:gradFill rotWithShape="0">
          <a:gsLst>
            <a:gs pos="0">
              <a:srgbClr val="95CFF3"/>
            </a:gs>
            <a:gs pos="50000">
              <a:srgbClr val="95CFF3"/>
            </a:gs>
            <a:gs pos="100000">
              <a:srgbClr val="9FF390"/>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Manjor Sociology / Minor Political Science </a:t>
          </a:r>
        </a:p>
      </dgm:t>
    </dgm:pt>
    <dgm:pt modelId="{B7A10887-E2DA-407B-BDD3-831DE76C8B13}" type="parTrans" cxnId="{1AB5D199-99E8-4F28-8086-145337BA167E}">
      <dgm:prSet/>
      <dgm:spPr>
        <a:xfrm rot="9000000">
          <a:off x="1967637" y="2253437"/>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B087DD81-4E78-43F3-8C9C-58AC86C64138}" type="sibTrans" cxnId="{1AB5D199-99E8-4F28-8086-145337BA167E}">
      <dgm:prSet/>
      <dgm:spPr/>
      <dgm:t>
        <a:bodyPr/>
        <a:lstStyle/>
        <a:p>
          <a:pPr algn="ctr"/>
          <a:endParaRPr lang="en-IE"/>
        </a:p>
      </dgm:t>
    </dgm:pt>
    <dgm:pt modelId="{8CC49B69-0C6B-48D5-B3A6-B910783C2CED}">
      <dgm:prSet phldrT="[Text]"/>
      <dgm:spPr>
        <a:xfrm>
          <a:off x="911742" y="1616215"/>
          <a:ext cx="710919" cy="710919"/>
        </a:xfrm>
        <a:gradFill rotWithShape="0">
          <a:gsLst>
            <a:gs pos="0">
              <a:srgbClr val="CCCCFF"/>
            </a:gs>
            <a:gs pos="50000">
              <a:srgbClr val="CCCCFF"/>
            </a:gs>
            <a:gs pos="90000">
              <a:srgbClr val="FFDD9C"/>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Business/ Minor Economics</a:t>
          </a:r>
        </a:p>
      </dgm:t>
    </dgm:pt>
    <dgm:pt modelId="{783E7A5A-1223-4338-B2B7-22375D964FAB}" type="parTrans" cxnId="{6C19B0DB-DBC0-4F77-81FB-DE7AD232EA77}">
      <dgm:prSet/>
      <dgm:spPr>
        <a:xfrm rot="10800000">
          <a:off x="1866232" y="1874989"/>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0DCE0D6A-C005-4CA5-899F-59DD2692A20D}" type="sibTrans" cxnId="{6C19B0DB-DBC0-4F77-81FB-DE7AD232EA77}">
      <dgm:prSet/>
      <dgm:spPr/>
      <dgm:t>
        <a:bodyPr/>
        <a:lstStyle/>
        <a:p>
          <a:pPr algn="ctr"/>
          <a:endParaRPr lang="en-IE"/>
        </a:p>
      </dgm:t>
    </dgm:pt>
    <dgm:pt modelId="{A17AA1B0-3049-40FE-9F8D-69D76F500792}">
      <dgm:prSet phldrT="[Text]"/>
      <dgm:spPr>
        <a:xfrm>
          <a:off x="1127991" y="809159"/>
          <a:ext cx="710919" cy="710919"/>
        </a:xfrm>
        <a:gradFill rotWithShape="0">
          <a:gsLst>
            <a:gs pos="0">
              <a:srgbClr val="CCCCFF"/>
            </a:gs>
            <a:gs pos="50000">
              <a:srgbClr val="CCCCFF"/>
            </a:gs>
            <a:gs pos="100000">
              <a:srgbClr val="9FF390"/>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Business/ Minor Political Science</a:t>
          </a:r>
        </a:p>
      </dgm:t>
    </dgm:pt>
    <dgm:pt modelId="{D5C64BD2-7ED4-4634-8FF2-FF332B48FCAA}" type="parTrans" cxnId="{74BDE3AB-5753-4B42-A7FB-22CAA47728EB}">
      <dgm:prSet/>
      <dgm:spPr>
        <a:xfrm rot="12600000">
          <a:off x="1967637" y="1496542"/>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59B22844-E384-4C81-BF21-01A92E2D35B1}" type="sibTrans" cxnId="{74BDE3AB-5753-4B42-A7FB-22CAA47728EB}">
      <dgm:prSet/>
      <dgm:spPr/>
      <dgm:t>
        <a:bodyPr/>
        <a:lstStyle/>
        <a:p>
          <a:pPr algn="ctr"/>
          <a:endParaRPr lang="en-IE"/>
        </a:p>
      </dgm:t>
    </dgm:pt>
    <dgm:pt modelId="{FF8AF64B-D637-47DF-9E4D-7FBA96B7D870}">
      <dgm:prSet phldrT="[Text]"/>
      <dgm:spPr>
        <a:xfrm>
          <a:off x="2525852" y="2104"/>
          <a:ext cx="710919" cy="710919"/>
        </a:xfrm>
        <a:gradFill rotWithShape="0">
          <a:gsLst>
            <a:gs pos="0">
              <a:srgbClr val="FFC000">
                <a:hueOff val="0"/>
                <a:satOff val="0"/>
                <a:lumOff val="0"/>
                <a:alphaOff val="0"/>
                <a:lumMod val="110000"/>
                <a:satMod val="105000"/>
                <a:tint val="67000"/>
              </a:srgbClr>
            </a:gs>
            <a:gs pos="56000">
              <a:srgbClr val="FFC000">
                <a:hueOff val="0"/>
                <a:satOff val="0"/>
                <a:lumOff val="0"/>
                <a:alphaOff val="0"/>
                <a:lumMod val="105000"/>
                <a:satMod val="103000"/>
                <a:tint val="73000"/>
              </a:srgbClr>
            </a:gs>
            <a:gs pos="99000">
              <a:srgbClr val="CCCCFF"/>
            </a:gs>
            <a:gs pos="88000">
              <a:srgbClr val="CCCCFF"/>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Economics / Minor  Business</a:t>
          </a:r>
        </a:p>
      </dgm:t>
    </dgm:pt>
    <dgm:pt modelId="{0EEAA06A-2E29-458C-9F80-E3698EE78E18}" type="sibTrans" cxnId="{C0821C09-0363-4D20-B674-00012C3D9AB2}">
      <dgm:prSet/>
      <dgm:spPr/>
      <dgm:t>
        <a:bodyPr/>
        <a:lstStyle/>
        <a:p>
          <a:pPr algn="ctr"/>
          <a:endParaRPr lang="en-IE"/>
        </a:p>
      </dgm:t>
    </dgm:pt>
    <dgm:pt modelId="{1B04F34B-891D-49C3-97B5-BEC682241FC6}" type="parTrans" cxnId="{C0821C09-0363-4D20-B674-00012C3D9AB2}">
      <dgm:prSet/>
      <dgm:spPr>
        <a:xfrm rot="16200000">
          <a:off x="2623127" y="1118094"/>
          <a:ext cx="516370" cy="193370"/>
        </a:xfrm>
        <a:gradFill rotWithShape="0">
          <a:gsLst>
            <a:gs pos="45000">
              <a:sysClr val="window" lastClr="FFFFFF">
                <a:lumMod val="75000"/>
              </a:sysClr>
            </a:gs>
            <a:gs pos="100000">
              <a:sysClr val="window" lastClr="FFFFFF">
                <a:lumMod val="75000"/>
              </a:sysClr>
            </a:gs>
            <a:gs pos="100000">
              <a:srgbClr val="FFC000">
                <a:hueOff val="0"/>
                <a:satOff val="0"/>
                <a:lumOff val="0"/>
                <a:alphaOff val="0"/>
                <a:lumMod val="105000"/>
                <a:satMod val="109000"/>
                <a:tint val="81000"/>
              </a:srgb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5E7DDDB2-EC72-4210-91C5-0FF623E30EA0}">
      <dgm:prSet phldrT="[Text]"/>
      <dgm:spPr>
        <a:xfrm>
          <a:off x="3332908" y="218354"/>
          <a:ext cx="710919" cy="710919"/>
        </a:xfrm>
        <a:gradFill rotWithShape="0">
          <a:gsLst>
            <a:gs pos="64615">
              <a:srgbClr val="FFDD9C"/>
            </a:gs>
            <a:gs pos="87000">
              <a:srgbClr val="9FF390"/>
            </a:gs>
            <a:gs pos="100000">
              <a:srgbClr val="9FF390"/>
            </a:gs>
            <a:gs pos="49000">
              <a:srgbClr val="FFDD9C"/>
            </a:gs>
            <a:gs pos="0">
              <a:srgbClr val="FFDD9C"/>
            </a:gs>
            <a:gs pos="50000">
              <a:srgbClr val="FFDD9C"/>
            </a:gs>
            <a:gs pos="96447">
              <a:srgbClr val="9FF390"/>
            </a:gs>
            <a:gs pos="100000">
              <a:srgbClr val="9FF390"/>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Economics / Minor Political Science</a:t>
          </a:r>
        </a:p>
      </dgm:t>
    </dgm:pt>
    <dgm:pt modelId="{B7E75E81-D9FD-43B4-A0DE-0600B420F97D}" type="parTrans" cxnId="{4E71C354-7287-4421-8FF2-4F825222F150}">
      <dgm:prSet/>
      <dgm:spPr>
        <a:xfrm rot="18000000">
          <a:off x="3001575" y="1219499"/>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164A119C-805D-4EA5-B429-C3D66C92F215}" type="sibTrans" cxnId="{4E71C354-7287-4421-8FF2-4F825222F150}">
      <dgm:prSet/>
      <dgm:spPr/>
      <dgm:t>
        <a:bodyPr/>
        <a:lstStyle/>
        <a:p>
          <a:pPr algn="ctr"/>
          <a:endParaRPr lang="en-IE"/>
        </a:p>
      </dgm:t>
    </dgm:pt>
    <dgm:pt modelId="{70D9C838-63A4-4AAB-AF37-D595F8BAFFB0}">
      <dgm:prSet phldrT="[Text]"/>
      <dgm:spPr>
        <a:xfrm>
          <a:off x="1718797" y="3014076"/>
          <a:ext cx="710919" cy="710919"/>
        </a:xfrm>
        <a:gradFill rotWithShape="0">
          <a:gsLst>
            <a:gs pos="4000">
              <a:srgbClr val="95CFF3"/>
            </a:gs>
            <a:gs pos="77000">
              <a:srgbClr val="CCCCFF"/>
            </a:gs>
            <a:gs pos="61066">
              <a:srgbClr val="95CFF3"/>
            </a:gs>
            <a:gs pos="57000">
              <a:srgbClr val="95CFF3"/>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Sociology / Minor Business</a:t>
          </a:r>
        </a:p>
      </dgm:t>
    </dgm:pt>
    <dgm:pt modelId="{506A60CE-6727-4F8A-BAC0-73F8334A09D5}" type="parTrans" cxnId="{499AA153-26BA-41DA-BAC5-A342E4622878}">
      <dgm:prSet/>
      <dgm:spPr>
        <a:xfrm rot="7200000">
          <a:off x="2244679" y="2530480"/>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F548846B-E74C-4EF0-8695-E6D47351A126}" type="sibTrans" cxnId="{499AA153-26BA-41DA-BAC5-A342E4622878}">
      <dgm:prSet/>
      <dgm:spPr/>
      <dgm:t>
        <a:bodyPr/>
        <a:lstStyle/>
        <a:p>
          <a:pPr algn="ctr"/>
          <a:endParaRPr lang="en-IE"/>
        </a:p>
      </dgm:t>
    </dgm:pt>
    <dgm:pt modelId="{3729A7FE-A4AA-4045-8100-DE5459F09584}">
      <dgm:prSet/>
      <dgm:spPr>
        <a:xfrm>
          <a:off x="3923713" y="809159"/>
          <a:ext cx="710919" cy="710919"/>
        </a:xfrm>
        <a:gradFill rotWithShape="0">
          <a:gsLst>
            <a:gs pos="77893">
              <a:srgbClr val="95CFF3"/>
            </a:gs>
            <a:gs pos="61950">
              <a:srgbClr val="FFDD9C"/>
            </a:gs>
            <a:gs pos="48000">
              <a:srgbClr val="FFDD9C"/>
            </a:gs>
            <a:gs pos="100000">
              <a:srgbClr val="95CFF3"/>
            </a:gs>
            <a:gs pos="50000">
              <a:srgbClr val="FFDD9C"/>
            </a:gs>
            <a:gs pos="100000">
              <a:srgbClr val="FFC000">
                <a:hueOff val="1890126"/>
                <a:satOff val="-8721"/>
                <a:lumOff val="321"/>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Economics / Minor Sociology</a:t>
          </a:r>
        </a:p>
      </dgm:t>
    </dgm:pt>
    <dgm:pt modelId="{D037F80D-D94A-4448-8DF7-AA8092912264}" type="parTrans" cxnId="{53D4B9BD-CAE9-4A49-8A50-3C169D8F8910}">
      <dgm:prSet/>
      <dgm:spPr>
        <a:xfrm rot="19800000">
          <a:off x="3278617" y="1496542"/>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A683341B-7A3D-48B2-8B2B-D7395166A9D5}" type="sibTrans" cxnId="{53D4B9BD-CAE9-4A49-8A50-3C169D8F8910}">
      <dgm:prSet/>
      <dgm:spPr/>
      <dgm:t>
        <a:bodyPr/>
        <a:lstStyle/>
        <a:p>
          <a:pPr algn="ctr"/>
          <a:endParaRPr lang="en-IE"/>
        </a:p>
      </dgm:t>
    </dgm:pt>
    <dgm:pt modelId="{E4FCD33E-85B4-4E50-9343-793EFA2EED84}">
      <dgm:prSet/>
      <dgm:spPr>
        <a:xfrm>
          <a:off x="4139963" y="1616215"/>
          <a:ext cx="710919" cy="710919"/>
        </a:xfrm>
        <a:gradFill rotWithShape="0">
          <a:gsLst>
            <a:gs pos="90256">
              <a:srgbClr val="FFDD9C"/>
            </a:gs>
            <a:gs pos="80000">
              <a:srgbClr val="FFDD9C"/>
            </a:gs>
            <a:gs pos="0">
              <a:srgbClr val="9FF390"/>
            </a:gs>
            <a:gs pos="50000">
              <a:srgbClr val="FFC000">
                <a:hueOff val="2835189"/>
                <a:satOff val="-13082"/>
                <a:lumOff val="481"/>
                <a:alphaOff val="0"/>
                <a:lumMod val="105000"/>
                <a:satMod val="103000"/>
                <a:tint val="73000"/>
              </a:srgbClr>
            </a:gs>
            <a:gs pos="100000">
              <a:srgbClr val="FFDD9C"/>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Political Science / Minor Economics</a:t>
          </a:r>
        </a:p>
      </dgm:t>
    </dgm:pt>
    <dgm:pt modelId="{C97CA42F-C52E-489B-ABA5-32568F450B6D}" type="parTrans" cxnId="{6CC95808-C384-4939-A8ED-7888C70863ED}">
      <dgm:prSet/>
      <dgm:spPr>
        <a:xfrm>
          <a:off x="3380022" y="1874989"/>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B5C2AFB3-ED89-49CD-BC8E-E5E1F493C781}" type="sibTrans" cxnId="{6CC95808-C384-4939-A8ED-7888C70863ED}">
      <dgm:prSet/>
      <dgm:spPr/>
      <dgm:t>
        <a:bodyPr/>
        <a:lstStyle/>
        <a:p>
          <a:pPr algn="ctr"/>
          <a:endParaRPr lang="en-IE"/>
        </a:p>
      </dgm:t>
    </dgm:pt>
    <dgm:pt modelId="{8F8E8941-07C8-432D-8712-E1758196E460}">
      <dgm:prSet/>
      <dgm:spPr>
        <a:xfrm>
          <a:off x="3923713" y="2423270"/>
          <a:ext cx="710919" cy="710919"/>
        </a:xfrm>
        <a:gradFill rotWithShape="0">
          <a:gsLst>
            <a:gs pos="83000">
              <a:srgbClr val="CCCCFF"/>
            </a:gs>
            <a:gs pos="88480">
              <a:srgbClr val="CCCCFF"/>
            </a:gs>
            <a:gs pos="52000">
              <a:srgbClr val="9FF390"/>
            </a:gs>
            <a:gs pos="51000">
              <a:srgbClr val="9FF390"/>
            </a:gs>
            <a:gs pos="0">
              <a:srgbClr val="FFC000">
                <a:hueOff val="3780252"/>
                <a:satOff val="-17443"/>
                <a:lumOff val="642"/>
                <a:alphaOff val="0"/>
                <a:lumMod val="110000"/>
                <a:satMod val="105000"/>
                <a:tint val="67000"/>
              </a:srgbClr>
            </a:gs>
            <a:gs pos="2000">
              <a:srgbClr val="FFC000">
                <a:hueOff val="3780252"/>
                <a:satOff val="-17443"/>
                <a:lumOff val="642"/>
                <a:alphaOff val="0"/>
                <a:lumMod val="105000"/>
                <a:satMod val="103000"/>
                <a:tint val="73000"/>
              </a:srgbClr>
            </a:gs>
            <a:gs pos="100000">
              <a:srgbClr val="CCCCFF"/>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Political Science / Minor Business</a:t>
          </a:r>
        </a:p>
      </dgm:t>
    </dgm:pt>
    <dgm:pt modelId="{39FDA733-BDFB-4E5E-8FC3-27C97377391B}" type="parTrans" cxnId="{D2F53684-AC10-4080-B3D0-820DE0E2BEB6}">
      <dgm:prSet/>
      <dgm:spPr>
        <a:xfrm rot="1800000">
          <a:off x="3278617" y="2253437"/>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73CA9554-6959-456B-ACA7-462AC15E29FF}" type="sibTrans" cxnId="{D2F53684-AC10-4080-B3D0-820DE0E2BEB6}">
      <dgm:prSet/>
      <dgm:spPr/>
      <dgm:t>
        <a:bodyPr/>
        <a:lstStyle/>
        <a:p>
          <a:pPr algn="ctr"/>
          <a:endParaRPr lang="en-IE"/>
        </a:p>
      </dgm:t>
    </dgm:pt>
    <dgm:pt modelId="{2C2BB03A-0C96-44C2-B4E0-7DEEDA16F370}">
      <dgm:prSet/>
      <dgm:spPr>
        <a:xfrm>
          <a:off x="3332908" y="3014076"/>
          <a:ext cx="710919" cy="710919"/>
        </a:xfrm>
        <a:gradFill rotWithShape="0">
          <a:gsLst>
            <a:gs pos="0">
              <a:srgbClr val="FFC000">
                <a:hueOff val="4725315"/>
                <a:satOff val="-21804"/>
                <a:lumOff val="802"/>
                <a:alphaOff val="0"/>
                <a:lumMod val="110000"/>
                <a:satMod val="105000"/>
                <a:tint val="67000"/>
              </a:srgbClr>
            </a:gs>
            <a:gs pos="85000">
              <a:srgbClr val="95CFF3"/>
            </a:gs>
            <a:gs pos="50000">
              <a:srgbClr val="FFC000">
                <a:hueOff val="4725315"/>
                <a:satOff val="-21804"/>
                <a:lumOff val="802"/>
                <a:alphaOff val="0"/>
                <a:lumMod val="105000"/>
                <a:satMod val="103000"/>
                <a:tint val="73000"/>
              </a:srgbClr>
            </a:gs>
            <a:gs pos="100000">
              <a:srgbClr val="95CFF3"/>
            </a:gs>
            <a:gs pos="100000">
              <a:srgbClr val="95CFF3"/>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Political Science/ Minor Sociology</a:t>
          </a:r>
        </a:p>
      </dgm:t>
    </dgm:pt>
    <dgm:pt modelId="{6D75BFCA-16E3-4162-9328-6D0812442621}" type="parTrans" cxnId="{6EFFA85A-5486-4BC5-9CC3-0CF2F01C3381}">
      <dgm:prSet/>
      <dgm:spPr>
        <a:xfrm rot="3600000">
          <a:off x="3001575" y="2530480"/>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76D7FB11-C59E-4A3B-B145-7CE82C585D95}" type="sibTrans" cxnId="{6EFFA85A-5486-4BC5-9CC3-0CF2F01C3381}">
      <dgm:prSet/>
      <dgm:spPr/>
      <dgm:t>
        <a:bodyPr/>
        <a:lstStyle/>
        <a:p>
          <a:pPr algn="ctr"/>
          <a:endParaRPr lang="en-IE"/>
        </a:p>
      </dgm:t>
    </dgm:pt>
    <dgm:pt modelId="{01883CDA-E89D-4FF4-AB9D-662BDBC5C517}">
      <dgm:prSet/>
      <dgm:spPr>
        <a:xfrm>
          <a:off x="2525852" y="3230325"/>
          <a:ext cx="710919" cy="710919"/>
        </a:xfrm>
        <a:gradFill rotWithShape="0">
          <a:gsLst>
            <a:gs pos="85839">
              <a:srgbClr val="FFDD9C"/>
            </a:gs>
            <a:gs pos="48000">
              <a:srgbClr val="95CFF3"/>
            </a:gs>
            <a:gs pos="38064">
              <a:srgbClr val="95CFF3"/>
            </a:gs>
            <a:gs pos="6000">
              <a:srgbClr val="95CFF3"/>
            </a:gs>
            <a:gs pos="21000">
              <a:srgbClr val="95CFF3"/>
            </a:gs>
            <a:gs pos="93805">
              <a:srgbClr val="FFDD9C"/>
            </a:gs>
            <a:gs pos="87000">
              <a:srgbClr val="FFDD9C"/>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Sociology/ Minor Economics</a:t>
          </a:r>
        </a:p>
      </dgm:t>
    </dgm:pt>
    <dgm:pt modelId="{2F5BA965-A765-4211-8B9A-1FCC27A2A506}" type="parTrans" cxnId="{619A48AA-5040-4965-B08F-56FCC490BED1}">
      <dgm:prSet/>
      <dgm:spPr>
        <a:xfrm rot="5400000">
          <a:off x="2623127" y="2631885"/>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F3FA9701-21D2-41C5-985E-C6E769238C9E}" type="sibTrans" cxnId="{619A48AA-5040-4965-B08F-56FCC490BED1}">
      <dgm:prSet/>
      <dgm:spPr/>
      <dgm:t>
        <a:bodyPr/>
        <a:lstStyle/>
        <a:p>
          <a:pPr algn="ctr"/>
          <a:endParaRPr lang="en-IE"/>
        </a:p>
      </dgm:t>
    </dgm:pt>
    <dgm:pt modelId="{4D593904-C981-4F06-BA8C-923E45D13787}">
      <dgm:prSet/>
      <dgm:spPr>
        <a:xfrm>
          <a:off x="1718797" y="218354"/>
          <a:ext cx="710919" cy="710919"/>
        </a:xfrm>
        <a:gradFill rotWithShape="0">
          <a:gsLst>
            <a:gs pos="0">
              <a:srgbClr val="CCCCFF"/>
            </a:gs>
            <a:gs pos="50000">
              <a:srgbClr val="CCCCFF"/>
            </a:gs>
            <a:gs pos="100000">
              <a:srgbClr val="95CFF3"/>
            </a:gs>
          </a:gsLst>
          <a:lin ang="5400000" scaled="0"/>
        </a:gradFill>
        <a:ln>
          <a:noFill/>
        </a:ln>
        <a:effectLst/>
        <a:scene3d>
          <a:camera prst="orthographicFront"/>
          <a:lightRig rig="flat" dir="t"/>
        </a:scene3d>
        <a:sp3d prstMaterial="dkEdge">
          <a:bevelT w="8200" h="38100"/>
        </a:sp3d>
      </dgm:spPr>
      <dgm:t>
        <a:bodyPr/>
        <a:lstStyle/>
        <a:p>
          <a:pPr algn="ctr"/>
          <a:r>
            <a:rPr lang="en-IE">
              <a:solidFill>
                <a:sysClr val="windowText" lastClr="000000"/>
              </a:solidFill>
              <a:latin typeface="Calibri" panose="020F0502020204030204"/>
              <a:ea typeface="+mn-ea"/>
              <a:cs typeface="+mn-cs"/>
            </a:rPr>
            <a:t>Major Business/ Minor Sociology</a:t>
          </a:r>
        </a:p>
      </dgm:t>
    </dgm:pt>
    <dgm:pt modelId="{10BB4D10-F9A0-494B-80C5-E9D541CB90F2}" type="parTrans" cxnId="{B97F71EF-C3F9-4359-B64A-21472BA740DA}">
      <dgm:prSet/>
      <dgm:spPr>
        <a:xfrm rot="14400000">
          <a:off x="2244679" y="1219499"/>
          <a:ext cx="516370" cy="193370"/>
        </a:xfr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gm:spPr>
      <dgm:t>
        <a:bodyPr/>
        <a:lstStyle/>
        <a:p>
          <a:pPr algn="ctr"/>
          <a:endParaRPr lang="en-IE">
            <a:solidFill>
              <a:sysClr val="windowText" lastClr="000000"/>
            </a:solidFill>
            <a:latin typeface="Calibri" panose="020F0502020204030204"/>
            <a:ea typeface="+mn-ea"/>
            <a:cs typeface="+mn-cs"/>
          </a:endParaRPr>
        </a:p>
      </dgm:t>
    </dgm:pt>
    <dgm:pt modelId="{E4B5DE2F-8C6B-4BF5-99E1-6A7BE2327D60}" type="sibTrans" cxnId="{B97F71EF-C3F9-4359-B64A-21472BA740DA}">
      <dgm:prSet/>
      <dgm:spPr/>
      <dgm:t>
        <a:bodyPr/>
        <a:lstStyle/>
        <a:p>
          <a:pPr algn="ctr"/>
          <a:endParaRPr lang="en-IE"/>
        </a:p>
      </dgm:t>
    </dgm:pt>
    <dgm:pt modelId="{5EDF2C31-E59F-4445-88EA-3F4DF937F276}">
      <dgm:prSet/>
      <dgm:spPr>
        <a:xfrm>
          <a:off x="2525852" y="2104"/>
          <a:ext cx="710919" cy="710919"/>
        </a:xfrm>
        <a:gradFill rotWithShape="0">
          <a:gsLst>
            <a:gs pos="0">
              <a:srgbClr val="FFC000">
                <a:hueOff val="0"/>
                <a:satOff val="0"/>
                <a:lumOff val="0"/>
                <a:alphaOff val="0"/>
                <a:lumMod val="110000"/>
                <a:satMod val="105000"/>
                <a:tint val="67000"/>
              </a:srgbClr>
            </a:gs>
            <a:gs pos="56000">
              <a:srgbClr val="FFC000">
                <a:hueOff val="0"/>
                <a:satOff val="0"/>
                <a:lumOff val="0"/>
                <a:alphaOff val="0"/>
                <a:lumMod val="105000"/>
                <a:satMod val="103000"/>
                <a:tint val="73000"/>
              </a:srgbClr>
            </a:gs>
            <a:gs pos="99000">
              <a:srgbClr val="CCCCFF"/>
            </a:gs>
            <a:gs pos="88000">
              <a:srgbClr val="CCCCFF"/>
            </a:gs>
          </a:gsLst>
          <a:lin ang="5400000" scaled="0"/>
        </a:gradFill>
        <a:ln>
          <a:noFill/>
        </a:ln>
        <a:effectLst/>
        <a:scene3d>
          <a:camera prst="orthographicFront"/>
          <a:lightRig rig="flat" dir="t"/>
        </a:scene3d>
        <a:sp3d prstMaterial="dkEdge">
          <a:bevelT w="8200" h="38100"/>
        </a:sp3d>
      </dgm:spPr>
      <dgm:t>
        <a:bodyPr/>
        <a:lstStyle/>
        <a:p>
          <a:pPr algn="ctr"/>
          <a:endParaRPr lang="en-IE">
            <a:solidFill>
              <a:sysClr val="windowText" lastClr="000000"/>
            </a:solidFill>
            <a:latin typeface="Calibri" panose="020F0502020204030204"/>
            <a:ea typeface="+mn-ea"/>
            <a:cs typeface="+mn-cs"/>
          </a:endParaRPr>
        </a:p>
      </dgm:t>
    </dgm:pt>
    <dgm:pt modelId="{4562408F-4C62-4DC0-B45F-1CFEF66CED7F}" type="parTrans" cxnId="{3DBB7EC3-8B29-4EA3-B58F-8D7EF60E40C2}">
      <dgm:prSet/>
      <dgm:spPr/>
      <dgm:t>
        <a:bodyPr/>
        <a:lstStyle/>
        <a:p>
          <a:pPr algn="ctr"/>
          <a:endParaRPr lang="en-IE"/>
        </a:p>
      </dgm:t>
    </dgm:pt>
    <dgm:pt modelId="{DFA5821B-1617-4C46-B2BC-3181496BFEAE}" type="sibTrans" cxnId="{3DBB7EC3-8B29-4EA3-B58F-8D7EF60E40C2}">
      <dgm:prSet/>
      <dgm:spPr/>
      <dgm:t>
        <a:bodyPr/>
        <a:lstStyle/>
        <a:p>
          <a:pPr algn="ctr"/>
          <a:endParaRPr lang="en-IE"/>
        </a:p>
      </dgm:t>
    </dgm:pt>
    <dgm:pt modelId="{A9C3A3C9-E171-427F-A9F2-FB5AC16AC8FA}" type="pres">
      <dgm:prSet presAssocID="{76058778-84CC-4431-9216-0543C01828A0}" presName="Name0" presStyleCnt="0">
        <dgm:presLayoutVars>
          <dgm:chMax val="1"/>
          <dgm:dir/>
          <dgm:animLvl val="ctr"/>
          <dgm:resizeHandles val="exact"/>
        </dgm:presLayoutVars>
      </dgm:prSet>
      <dgm:spPr/>
    </dgm:pt>
    <dgm:pt modelId="{D2C7BF00-32EC-4614-8512-798646D0A4EE}" type="pres">
      <dgm:prSet presAssocID="{DBBC669A-FD17-4B95-B7D8-C32C9FAE134A}" presName="centerShape" presStyleLbl="node0" presStyleIdx="0" presStyleCnt="1"/>
      <dgm:spPr>
        <a:prstGeom prst="ellipse">
          <a:avLst/>
        </a:prstGeom>
      </dgm:spPr>
    </dgm:pt>
    <dgm:pt modelId="{F2347155-CE07-45D9-8A63-7271C0BE8442}" type="pres">
      <dgm:prSet presAssocID="{1B04F34B-891D-49C3-97B5-BEC682241FC6}" presName="parTrans" presStyleLbl="sibTrans2D1" presStyleIdx="0" presStyleCnt="12"/>
      <dgm:spPr>
        <a:prstGeom prst="rightArrow">
          <a:avLst>
            <a:gd name="adj1" fmla="val 60000"/>
            <a:gd name="adj2" fmla="val 50000"/>
          </a:avLst>
        </a:prstGeom>
      </dgm:spPr>
    </dgm:pt>
    <dgm:pt modelId="{F9588394-CE8A-4EF6-8E60-9B34B891BE92}" type="pres">
      <dgm:prSet presAssocID="{1B04F34B-891D-49C3-97B5-BEC682241FC6}" presName="connectorText" presStyleLbl="sibTrans2D1" presStyleIdx="0" presStyleCnt="12"/>
      <dgm:spPr/>
    </dgm:pt>
    <dgm:pt modelId="{F3D3763D-CB81-4487-BCF4-212FE14902D9}" type="pres">
      <dgm:prSet presAssocID="{FF8AF64B-D637-47DF-9E4D-7FBA96B7D870}" presName="node" presStyleLbl="node1" presStyleIdx="0" presStyleCnt="12">
        <dgm:presLayoutVars>
          <dgm:bulletEnabled val="1"/>
        </dgm:presLayoutVars>
      </dgm:prSet>
      <dgm:spPr>
        <a:prstGeom prst="ellipse">
          <a:avLst/>
        </a:prstGeom>
      </dgm:spPr>
    </dgm:pt>
    <dgm:pt modelId="{B3B01B35-26B4-4129-8EC6-FEE996401EF4}" type="pres">
      <dgm:prSet presAssocID="{B7E75E81-D9FD-43B4-A0DE-0600B420F97D}" presName="parTrans" presStyleLbl="sibTrans2D1" presStyleIdx="1" presStyleCnt="12"/>
      <dgm:spPr>
        <a:prstGeom prst="rightArrow">
          <a:avLst>
            <a:gd name="adj1" fmla="val 60000"/>
            <a:gd name="adj2" fmla="val 50000"/>
          </a:avLst>
        </a:prstGeom>
      </dgm:spPr>
    </dgm:pt>
    <dgm:pt modelId="{5BB7EAB8-8640-4FDB-86EF-47553D14D105}" type="pres">
      <dgm:prSet presAssocID="{B7E75E81-D9FD-43B4-A0DE-0600B420F97D}" presName="connectorText" presStyleLbl="sibTrans2D1" presStyleIdx="1" presStyleCnt="12"/>
      <dgm:spPr/>
    </dgm:pt>
    <dgm:pt modelId="{A2787F89-9164-4045-BDB5-33DBB91BC219}" type="pres">
      <dgm:prSet presAssocID="{5E7DDDB2-EC72-4210-91C5-0FF623E30EA0}" presName="node" presStyleLbl="node1" presStyleIdx="1" presStyleCnt="12">
        <dgm:presLayoutVars>
          <dgm:bulletEnabled val="1"/>
        </dgm:presLayoutVars>
      </dgm:prSet>
      <dgm:spPr>
        <a:prstGeom prst="ellipse">
          <a:avLst/>
        </a:prstGeom>
      </dgm:spPr>
    </dgm:pt>
    <dgm:pt modelId="{2622E4A2-C984-4F21-8CAA-7612701EDAA4}" type="pres">
      <dgm:prSet presAssocID="{D037F80D-D94A-4448-8DF7-AA8092912264}" presName="parTrans" presStyleLbl="sibTrans2D1" presStyleIdx="2" presStyleCnt="12"/>
      <dgm:spPr>
        <a:prstGeom prst="rightArrow">
          <a:avLst>
            <a:gd name="adj1" fmla="val 60000"/>
            <a:gd name="adj2" fmla="val 50000"/>
          </a:avLst>
        </a:prstGeom>
      </dgm:spPr>
    </dgm:pt>
    <dgm:pt modelId="{A618E070-C1D0-4C7B-9912-D15A632E3488}" type="pres">
      <dgm:prSet presAssocID="{D037F80D-D94A-4448-8DF7-AA8092912264}" presName="connectorText" presStyleLbl="sibTrans2D1" presStyleIdx="2" presStyleCnt="12"/>
      <dgm:spPr/>
    </dgm:pt>
    <dgm:pt modelId="{79A79B1C-C700-4674-84C2-E9325A6CEC5B}" type="pres">
      <dgm:prSet presAssocID="{3729A7FE-A4AA-4045-8100-DE5459F09584}" presName="node" presStyleLbl="node1" presStyleIdx="2" presStyleCnt="12">
        <dgm:presLayoutVars>
          <dgm:bulletEnabled val="1"/>
        </dgm:presLayoutVars>
      </dgm:prSet>
      <dgm:spPr>
        <a:prstGeom prst="ellipse">
          <a:avLst/>
        </a:prstGeom>
      </dgm:spPr>
    </dgm:pt>
    <dgm:pt modelId="{70764F3C-48BA-4A4B-A5C5-C9859983DC00}" type="pres">
      <dgm:prSet presAssocID="{C97CA42F-C52E-489B-ABA5-32568F450B6D}" presName="parTrans" presStyleLbl="sibTrans2D1" presStyleIdx="3" presStyleCnt="12"/>
      <dgm:spPr>
        <a:prstGeom prst="rightArrow">
          <a:avLst>
            <a:gd name="adj1" fmla="val 60000"/>
            <a:gd name="adj2" fmla="val 50000"/>
          </a:avLst>
        </a:prstGeom>
      </dgm:spPr>
    </dgm:pt>
    <dgm:pt modelId="{26FA4836-9831-41A9-ACA7-9A312D69227B}" type="pres">
      <dgm:prSet presAssocID="{C97CA42F-C52E-489B-ABA5-32568F450B6D}" presName="connectorText" presStyleLbl="sibTrans2D1" presStyleIdx="3" presStyleCnt="12"/>
      <dgm:spPr/>
    </dgm:pt>
    <dgm:pt modelId="{C3262928-B1F9-430F-80E0-B4F5D1AB9262}" type="pres">
      <dgm:prSet presAssocID="{E4FCD33E-85B4-4E50-9343-793EFA2EED84}" presName="node" presStyleLbl="node1" presStyleIdx="3" presStyleCnt="12">
        <dgm:presLayoutVars>
          <dgm:bulletEnabled val="1"/>
        </dgm:presLayoutVars>
      </dgm:prSet>
      <dgm:spPr>
        <a:prstGeom prst="ellipse">
          <a:avLst/>
        </a:prstGeom>
      </dgm:spPr>
    </dgm:pt>
    <dgm:pt modelId="{621A1DE2-25D6-4D7F-AAEE-AE842ABF9AB1}" type="pres">
      <dgm:prSet presAssocID="{39FDA733-BDFB-4E5E-8FC3-27C97377391B}" presName="parTrans" presStyleLbl="sibTrans2D1" presStyleIdx="4" presStyleCnt="12"/>
      <dgm:spPr>
        <a:prstGeom prst="rightArrow">
          <a:avLst>
            <a:gd name="adj1" fmla="val 60000"/>
            <a:gd name="adj2" fmla="val 50000"/>
          </a:avLst>
        </a:prstGeom>
      </dgm:spPr>
    </dgm:pt>
    <dgm:pt modelId="{B222A24D-48E4-44E2-BD2B-CAA94131634E}" type="pres">
      <dgm:prSet presAssocID="{39FDA733-BDFB-4E5E-8FC3-27C97377391B}" presName="connectorText" presStyleLbl="sibTrans2D1" presStyleIdx="4" presStyleCnt="12"/>
      <dgm:spPr/>
    </dgm:pt>
    <dgm:pt modelId="{C5AFA4CD-F282-4E78-BC1E-17EB86B52109}" type="pres">
      <dgm:prSet presAssocID="{8F8E8941-07C8-432D-8712-E1758196E460}" presName="node" presStyleLbl="node1" presStyleIdx="4" presStyleCnt="12">
        <dgm:presLayoutVars>
          <dgm:bulletEnabled val="1"/>
        </dgm:presLayoutVars>
      </dgm:prSet>
      <dgm:spPr>
        <a:prstGeom prst="ellipse">
          <a:avLst/>
        </a:prstGeom>
      </dgm:spPr>
    </dgm:pt>
    <dgm:pt modelId="{3C0B4275-445E-47C1-B22E-F1B8DD5645C8}" type="pres">
      <dgm:prSet presAssocID="{6D75BFCA-16E3-4162-9328-6D0812442621}" presName="parTrans" presStyleLbl="sibTrans2D1" presStyleIdx="5" presStyleCnt="12"/>
      <dgm:spPr>
        <a:prstGeom prst="rightArrow">
          <a:avLst>
            <a:gd name="adj1" fmla="val 60000"/>
            <a:gd name="adj2" fmla="val 50000"/>
          </a:avLst>
        </a:prstGeom>
      </dgm:spPr>
    </dgm:pt>
    <dgm:pt modelId="{53CE9D21-C387-498D-8641-AC001279EE67}" type="pres">
      <dgm:prSet presAssocID="{6D75BFCA-16E3-4162-9328-6D0812442621}" presName="connectorText" presStyleLbl="sibTrans2D1" presStyleIdx="5" presStyleCnt="12"/>
      <dgm:spPr/>
    </dgm:pt>
    <dgm:pt modelId="{56B3D000-09A4-40C0-8A63-A4CD1011B22C}" type="pres">
      <dgm:prSet presAssocID="{2C2BB03A-0C96-44C2-B4E0-7DEEDA16F370}" presName="node" presStyleLbl="node1" presStyleIdx="5" presStyleCnt="12">
        <dgm:presLayoutVars>
          <dgm:bulletEnabled val="1"/>
        </dgm:presLayoutVars>
      </dgm:prSet>
      <dgm:spPr>
        <a:prstGeom prst="ellipse">
          <a:avLst/>
        </a:prstGeom>
      </dgm:spPr>
    </dgm:pt>
    <dgm:pt modelId="{C3563FDD-829B-411E-99AE-022047E85375}" type="pres">
      <dgm:prSet presAssocID="{2F5BA965-A765-4211-8B9A-1FCC27A2A506}" presName="parTrans" presStyleLbl="sibTrans2D1" presStyleIdx="6" presStyleCnt="12"/>
      <dgm:spPr>
        <a:prstGeom prst="rightArrow">
          <a:avLst>
            <a:gd name="adj1" fmla="val 60000"/>
            <a:gd name="adj2" fmla="val 50000"/>
          </a:avLst>
        </a:prstGeom>
      </dgm:spPr>
    </dgm:pt>
    <dgm:pt modelId="{F40642CB-5A50-4978-853C-FA6D79F0705A}" type="pres">
      <dgm:prSet presAssocID="{2F5BA965-A765-4211-8B9A-1FCC27A2A506}" presName="connectorText" presStyleLbl="sibTrans2D1" presStyleIdx="6" presStyleCnt="12"/>
      <dgm:spPr/>
    </dgm:pt>
    <dgm:pt modelId="{3FEF3A83-1D54-4F52-8CB4-30F166F2C2E8}" type="pres">
      <dgm:prSet presAssocID="{01883CDA-E89D-4FF4-AB9D-662BDBC5C517}" presName="node" presStyleLbl="node1" presStyleIdx="6" presStyleCnt="12">
        <dgm:presLayoutVars>
          <dgm:bulletEnabled val="1"/>
        </dgm:presLayoutVars>
      </dgm:prSet>
      <dgm:spPr>
        <a:prstGeom prst="ellipse">
          <a:avLst/>
        </a:prstGeom>
      </dgm:spPr>
    </dgm:pt>
    <dgm:pt modelId="{4F7A5765-A610-44E2-B0C5-F86AB008253C}" type="pres">
      <dgm:prSet presAssocID="{506A60CE-6727-4F8A-BAC0-73F8334A09D5}" presName="parTrans" presStyleLbl="sibTrans2D1" presStyleIdx="7" presStyleCnt="12"/>
      <dgm:spPr>
        <a:prstGeom prst="rightArrow">
          <a:avLst>
            <a:gd name="adj1" fmla="val 60000"/>
            <a:gd name="adj2" fmla="val 50000"/>
          </a:avLst>
        </a:prstGeom>
      </dgm:spPr>
    </dgm:pt>
    <dgm:pt modelId="{5A25335F-4F9B-4AC8-B5C4-32F2C06D499C}" type="pres">
      <dgm:prSet presAssocID="{506A60CE-6727-4F8A-BAC0-73F8334A09D5}" presName="connectorText" presStyleLbl="sibTrans2D1" presStyleIdx="7" presStyleCnt="12"/>
      <dgm:spPr/>
    </dgm:pt>
    <dgm:pt modelId="{425013E1-1DAF-441F-A81F-39E3F3F602FE}" type="pres">
      <dgm:prSet presAssocID="{70D9C838-63A4-4AAB-AF37-D595F8BAFFB0}" presName="node" presStyleLbl="node1" presStyleIdx="7" presStyleCnt="12">
        <dgm:presLayoutVars>
          <dgm:bulletEnabled val="1"/>
        </dgm:presLayoutVars>
      </dgm:prSet>
      <dgm:spPr>
        <a:prstGeom prst="ellipse">
          <a:avLst/>
        </a:prstGeom>
      </dgm:spPr>
    </dgm:pt>
    <dgm:pt modelId="{246E898F-D3C1-48D7-8E8B-999157851932}" type="pres">
      <dgm:prSet presAssocID="{B7A10887-E2DA-407B-BDD3-831DE76C8B13}" presName="parTrans" presStyleLbl="sibTrans2D1" presStyleIdx="8" presStyleCnt="12"/>
      <dgm:spPr>
        <a:prstGeom prst="rightArrow">
          <a:avLst>
            <a:gd name="adj1" fmla="val 60000"/>
            <a:gd name="adj2" fmla="val 50000"/>
          </a:avLst>
        </a:prstGeom>
      </dgm:spPr>
    </dgm:pt>
    <dgm:pt modelId="{BC8A5234-0D14-4589-87C7-665F0C7CAC83}" type="pres">
      <dgm:prSet presAssocID="{B7A10887-E2DA-407B-BDD3-831DE76C8B13}" presName="connectorText" presStyleLbl="sibTrans2D1" presStyleIdx="8" presStyleCnt="12"/>
      <dgm:spPr/>
    </dgm:pt>
    <dgm:pt modelId="{A5F0ED06-C563-4265-A521-584D2C168941}" type="pres">
      <dgm:prSet presAssocID="{35FDBDCC-DAED-4191-9836-E47C0BDC4FDE}" presName="node" presStyleLbl="node1" presStyleIdx="8" presStyleCnt="12">
        <dgm:presLayoutVars>
          <dgm:bulletEnabled val="1"/>
        </dgm:presLayoutVars>
      </dgm:prSet>
      <dgm:spPr>
        <a:prstGeom prst="ellipse">
          <a:avLst/>
        </a:prstGeom>
      </dgm:spPr>
    </dgm:pt>
    <dgm:pt modelId="{74C6D8EB-3B2E-415D-B932-02FD0A9B4308}" type="pres">
      <dgm:prSet presAssocID="{783E7A5A-1223-4338-B2B7-22375D964FAB}" presName="parTrans" presStyleLbl="sibTrans2D1" presStyleIdx="9" presStyleCnt="12"/>
      <dgm:spPr>
        <a:prstGeom prst="rightArrow">
          <a:avLst>
            <a:gd name="adj1" fmla="val 60000"/>
            <a:gd name="adj2" fmla="val 50000"/>
          </a:avLst>
        </a:prstGeom>
      </dgm:spPr>
    </dgm:pt>
    <dgm:pt modelId="{F9AB11FA-2271-4C39-B2D2-4DDABC98C3AC}" type="pres">
      <dgm:prSet presAssocID="{783E7A5A-1223-4338-B2B7-22375D964FAB}" presName="connectorText" presStyleLbl="sibTrans2D1" presStyleIdx="9" presStyleCnt="12"/>
      <dgm:spPr/>
    </dgm:pt>
    <dgm:pt modelId="{EE0027E1-8384-4235-B781-24B867B4E4BE}" type="pres">
      <dgm:prSet presAssocID="{8CC49B69-0C6B-48D5-B3A6-B910783C2CED}" presName="node" presStyleLbl="node1" presStyleIdx="9" presStyleCnt="12">
        <dgm:presLayoutVars>
          <dgm:bulletEnabled val="1"/>
        </dgm:presLayoutVars>
      </dgm:prSet>
      <dgm:spPr>
        <a:prstGeom prst="ellipse">
          <a:avLst/>
        </a:prstGeom>
      </dgm:spPr>
    </dgm:pt>
    <dgm:pt modelId="{E7197900-ED3A-483B-8FD8-921B55215048}" type="pres">
      <dgm:prSet presAssocID="{D5C64BD2-7ED4-4634-8FF2-FF332B48FCAA}" presName="parTrans" presStyleLbl="sibTrans2D1" presStyleIdx="10" presStyleCnt="12"/>
      <dgm:spPr>
        <a:prstGeom prst="rightArrow">
          <a:avLst>
            <a:gd name="adj1" fmla="val 60000"/>
            <a:gd name="adj2" fmla="val 50000"/>
          </a:avLst>
        </a:prstGeom>
      </dgm:spPr>
    </dgm:pt>
    <dgm:pt modelId="{7614CC33-A244-4E2F-BEAD-487F98BD81AC}" type="pres">
      <dgm:prSet presAssocID="{D5C64BD2-7ED4-4634-8FF2-FF332B48FCAA}" presName="connectorText" presStyleLbl="sibTrans2D1" presStyleIdx="10" presStyleCnt="12"/>
      <dgm:spPr/>
    </dgm:pt>
    <dgm:pt modelId="{FC10865B-4234-4BEA-A266-CE963C1FF202}" type="pres">
      <dgm:prSet presAssocID="{A17AA1B0-3049-40FE-9F8D-69D76F500792}" presName="node" presStyleLbl="node1" presStyleIdx="10" presStyleCnt="12">
        <dgm:presLayoutVars>
          <dgm:bulletEnabled val="1"/>
        </dgm:presLayoutVars>
      </dgm:prSet>
      <dgm:spPr>
        <a:prstGeom prst="ellipse">
          <a:avLst/>
        </a:prstGeom>
      </dgm:spPr>
    </dgm:pt>
    <dgm:pt modelId="{F088A258-9F76-4EAD-984D-0835F41C8168}" type="pres">
      <dgm:prSet presAssocID="{10BB4D10-F9A0-494B-80C5-E9D541CB90F2}" presName="parTrans" presStyleLbl="sibTrans2D1" presStyleIdx="11" presStyleCnt="12"/>
      <dgm:spPr>
        <a:prstGeom prst="rightArrow">
          <a:avLst>
            <a:gd name="adj1" fmla="val 60000"/>
            <a:gd name="adj2" fmla="val 50000"/>
          </a:avLst>
        </a:prstGeom>
      </dgm:spPr>
    </dgm:pt>
    <dgm:pt modelId="{AB472063-10F2-4C6E-A928-1330EACC9A12}" type="pres">
      <dgm:prSet presAssocID="{10BB4D10-F9A0-494B-80C5-E9D541CB90F2}" presName="connectorText" presStyleLbl="sibTrans2D1" presStyleIdx="11" presStyleCnt="12"/>
      <dgm:spPr/>
    </dgm:pt>
    <dgm:pt modelId="{26D04D0B-5269-4A11-89C0-52F1A1FD0296}" type="pres">
      <dgm:prSet presAssocID="{4D593904-C981-4F06-BA8C-923E45D13787}" presName="node" presStyleLbl="node1" presStyleIdx="11" presStyleCnt="12">
        <dgm:presLayoutVars>
          <dgm:bulletEnabled val="1"/>
        </dgm:presLayoutVars>
      </dgm:prSet>
      <dgm:spPr>
        <a:prstGeom prst="ellipse">
          <a:avLst/>
        </a:prstGeom>
      </dgm:spPr>
    </dgm:pt>
  </dgm:ptLst>
  <dgm:cxnLst>
    <dgm:cxn modelId="{FE42AA06-5B31-45C6-BBB9-FDE4151611A9}" type="presOf" srcId="{39FDA733-BDFB-4E5E-8FC3-27C97377391B}" destId="{621A1DE2-25D6-4D7F-AAEE-AE842ABF9AB1}" srcOrd="0" destOrd="0" presId="urn:microsoft.com/office/officeart/2005/8/layout/radial5"/>
    <dgm:cxn modelId="{6CC95808-C384-4939-A8ED-7888C70863ED}" srcId="{DBBC669A-FD17-4B95-B7D8-C32C9FAE134A}" destId="{E4FCD33E-85B4-4E50-9343-793EFA2EED84}" srcOrd="3" destOrd="0" parTransId="{C97CA42F-C52E-489B-ABA5-32568F450B6D}" sibTransId="{B5C2AFB3-ED89-49CD-BC8E-E5E1F493C781}"/>
    <dgm:cxn modelId="{F41E1509-8CB6-45AD-A964-74D6221549A2}" type="presOf" srcId="{D037F80D-D94A-4448-8DF7-AA8092912264}" destId="{2622E4A2-C984-4F21-8CAA-7612701EDAA4}" srcOrd="0" destOrd="0" presId="urn:microsoft.com/office/officeart/2005/8/layout/radial5"/>
    <dgm:cxn modelId="{C0821C09-0363-4D20-B674-00012C3D9AB2}" srcId="{DBBC669A-FD17-4B95-B7D8-C32C9FAE134A}" destId="{FF8AF64B-D637-47DF-9E4D-7FBA96B7D870}" srcOrd="0" destOrd="0" parTransId="{1B04F34B-891D-49C3-97B5-BEC682241FC6}" sibTransId="{0EEAA06A-2E29-458C-9F80-E3698EE78E18}"/>
    <dgm:cxn modelId="{B704E314-C324-4593-AF8F-0409848C3B2F}" type="presOf" srcId="{8CC49B69-0C6B-48D5-B3A6-B910783C2CED}" destId="{EE0027E1-8384-4235-B781-24B867B4E4BE}" srcOrd="0" destOrd="0" presId="urn:microsoft.com/office/officeart/2005/8/layout/radial5"/>
    <dgm:cxn modelId="{C7F8EF2A-5AD8-433F-908B-4A71B8D0D533}" type="presOf" srcId="{5E7DDDB2-EC72-4210-91C5-0FF623E30EA0}" destId="{A2787F89-9164-4045-BDB5-33DBB91BC219}" srcOrd="0" destOrd="0" presId="urn:microsoft.com/office/officeart/2005/8/layout/radial5"/>
    <dgm:cxn modelId="{5FAB6538-4A21-443B-AEB9-470ABDFB477B}" type="presOf" srcId="{10BB4D10-F9A0-494B-80C5-E9D541CB90F2}" destId="{F088A258-9F76-4EAD-984D-0835F41C8168}" srcOrd="0" destOrd="0" presId="urn:microsoft.com/office/officeart/2005/8/layout/radial5"/>
    <dgm:cxn modelId="{DE0D0C40-9ED5-490F-B5C0-72DAC55C6F5B}" type="presOf" srcId="{783E7A5A-1223-4338-B2B7-22375D964FAB}" destId="{F9AB11FA-2271-4C39-B2D2-4DDABC98C3AC}" srcOrd="1" destOrd="0" presId="urn:microsoft.com/office/officeart/2005/8/layout/radial5"/>
    <dgm:cxn modelId="{32288A40-C2DE-4A0C-9A0E-C80BAA8847C2}" type="presOf" srcId="{506A60CE-6727-4F8A-BAC0-73F8334A09D5}" destId="{4F7A5765-A610-44E2-B0C5-F86AB008253C}" srcOrd="0" destOrd="0" presId="urn:microsoft.com/office/officeart/2005/8/layout/radial5"/>
    <dgm:cxn modelId="{4634065D-A39A-4605-9A75-A3B1A026C898}" type="presOf" srcId="{D5C64BD2-7ED4-4634-8FF2-FF332B48FCAA}" destId="{E7197900-ED3A-483B-8FD8-921B55215048}" srcOrd="0" destOrd="0" presId="urn:microsoft.com/office/officeart/2005/8/layout/radial5"/>
    <dgm:cxn modelId="{C2FCB75D-CEA8-400E-AE59-F1AEA51CF753}" type="presOf" srcId="{3729A7FE-A4AA-4045-8100-DE5459F09584}" destId="{79A79B1C-C700-4674-84C2-E9325A6CEC5B}" srcOrd="0" destOrd="0" presId="urn:microsoft.com/office/officeart/2005/8/layout/radial5"/>
    <dgm:cxn modelId="{CE811260-402C-4CE5-A7F4-6EF1F84AE1A7}" type="presOf" srcId="{D037F80D-D94A-4448-8DF7-AA8092912264}" destId="{A618E070-C1D0-4C7B-9912-D15A632E3488}" srcOrd="1" destOrd="0" presId="urn:microsoft.com/office/officeart/2005/8/layout/radial5"/>
    <dgm:cxn modelId="{401BB463-E033-421F-83F0-E93EBD338A84}" type="presOf" srcId="{1B04F34B-891D-49C3-97B5-BEC682241FC6}" destId="{F9588394-CE8A-4EF6-8E60-9B34B891BE92}" srcOrd="1" destOrd="0" presId="urn:microsoft.com/office/officeart/2005/8/layout/radial5"/>
    <dgm:cxn modelId="{A27AE645-D8FD-4602-BC54-C046454B8C5C}" type="presOf" srcId="{4D593904-C981-4F06-BA8C-923E45D13787}" destId="{26D04D0B-5269-4A11-89C0-52F1A1FD0296}" srcOrd="0" destOrd="0" presId="urn:microsoft.com/office/officeart/2005/8/layout/radial5"/>
    <dgm:cxn modelId="{0DADD46A-BEFB-46F9-842C-F0C4FAAF0416}" type="presOf" srcId="{8F8E8941-07C8-432D-8712-E1758196E460}" destId="{C5AFA4CD-F282-4E78-BC1E-17EB86B52109}" srcOrd="0" destOrd="0" presId="urn:microsoft.com/office/officeart/2005/8/layout/radial5"/>
    <dgm:cxn modelId="{499AA153-26BA-41DA-BAC5-A342E4622878}" srcId="{DBBC669A-FD17-4B95-B7D8-C32C9FAE134A}" destId="{70D9C838-63A4-4AAB-AF37-D595F8BAFFB0}" srcOrd="7" destOrd="0" parTransId="{506A60CE-6727-4F8A-BAC0-73F8334A09D5}" sibTransId="{F548846B-E74C-4EF0-8695-E6D47351A126}"/>
    <dgm:cxn modelId="{4E71C354-7287-4421-8FF2-4F825222F150}" srcId="{DBBC669A-FD17-4B95-B7D8-C32C9FAE134A}" destId="{5E7DDDB2-EC72-4210-91C5-0FF623E30EA0}" srcOrd="1" destOrd="0" parTransId="{B7E75E81-D9FD-43B4-A0DE-0600B420F97D}" sibTransId="{164A119C-805D-4EA5-B429-C3D66C92F215}"/>
    <dgm:cxn modelId="{6EFFA85A-5486-4BC5-9CC3-0CF2F01C3381}" srcId="{DBBC669A-FD17-4B95-B7D8-C32C9FAE134A}" destId="{2C2BB03A-0C96-44C2-B4E0-7DEEDA16F370}" srcOrd="5" destOrd="0" parTransId="{6D75BFCA-16E3-4162-9328-6D0812442621}" sibTransId="{76D7FB11-C59E-4A3B-B145-7CE82C585D95}"/>
    <dgm:cxn modelId="{A526BB5A-EB6B-46A7-8465-6F40460AA79C}" type="presOf" srcId="{D5C64BD2-7ED4-4634-8FF2-FF332B48FCAA}" destId="{7614CC33-A244-4E2F-BEAD-487F98BD81AC}" srcOrd="1" destOrd="0" presId="urn:microsoft.com/office/officeart/2005/8/layout/radial5"/>
    <dgm:cxn modelId="{D2F53684-AC10-4080-B3D0-820DE0E2BEB6}" srcId="{DBBC669A-FD17-4B95-B7D8-C32C9FAE134A}" destId="{8F8E8941-07C8-432D-8712-E1758196E460}" srcOrd="4" destOrd="0" parTransId="{39FDA733-BDFB-4E5E-8FC3-27C97377391B}" sibTransId="{73CA9554-6959-456B-ACA7-462AC15E29FF}"/>
    <dgm:cxn modelId="{041CC788-7867-4F6B-AEA5-602CE8A06B25}" type="presOf" srcId="{DBBC669A-FD17-4B95-B7D8-C32C9FAE134A}" destId="{D2C7BF00-32EC-4614-8512-798646D0A4EE}" srcOrd="0" destOrd="0" presId="urn:microsoft.com/office/officeart/2005/8/layout/radial5"/>
    <dgm:cxn modelId="{5F044599-418E-4D29-9865-36CE27142E51}" type="presOf" srcId="{506A60CE-6727-4F8A-BAC0-73F8334A09D5}" destId="{5A25335F-4F9B-4AC8-B5C4-32F2C06D499C}" srcOrd="1" destOrd="0" presId="urn:microsoft.com/office/officeart/2005/8/layout/radial5"/>
    <dgm:cxn modelId="{22A25999-708C-4932-82A4-F8EDDE3DAABA}" type="presOf" srcId="{B7E75E81-D9FD-43B4-A0DE-0600B420F97D}" destId="{5BB7EAB8-8640-4FDB-86EF-47553D14D105}" srcOrd="1" destOrd="0" presId="urn:microsoft.com/office/officeart/2005/8/layout/radial5"/>
    <dgm:cxn modelId="{1AB5D199-99E8-4F28-8086-145337BA167E}" srcId="{DBBC669A-FD17-4B95-B7D8-C32C9FAE134A}" destId="{35FDBDCC-DAED-4191-9836-E47C0BDC4FDE}" srcOrd="8" destOrd="0" parTransId="{B7A10887-E2DA-407B-BDD3-831DE76C8B13}" sibTransId="{B087DD81-4E78-43F3-8C9C-58AC86C64138}"/>
    <dgm:cxn modelId="{6225179A-F8C1-44A0-AC36-DB32BE9B8F43}" type="presOf" srcId="{B7A10887-E2DA-407B-BDD3-831DE76C8B13}" destId="{BC8A5234-0D14-4589-87C7-665F0C7CAC83}" srcOrd="1" destOrd="0" presId="urn:microsoft.com/office/officeart/2005/8/layout/radial5"/>
    <dgm:cxn modelId="{46DB6C9C-14C4-40E0-8958-CE51579A9992}" type="presOf" srcId="{2F5BA965-A765-4211-8B9A-1FCC27A2A506}" destId="{F40642CB-5A50-4978-853C-FA6D79F0705A}" srcOrd="1" destOrd="0" presId="urn:microsoft.com/office/officeart/2005/8/layout/radial5"/>
    <dgm:cxn modelId="{82190FA7-B453-45B9-B914-715765EFC80A}" type="presOf" srcId="{5EDF2C31-E59F-4445-88EA-3F4DF937F276}" destId="{F3D3763D-CB81-4487-BCF4-212FE14902D9}" srcOrd="0" destOrd="1" presId="urn:microsoft.com/office/officeart/2005/8/layout/radial5"/>
    <dgm:cxn modelId="{619A48AA-5040-4965-B08F-56FCC490BED1}" srcId="{DBBC669A-FD17-4B95-B7D8-C32C9FAE134A}" destId="{01883CDA-E89D-4FF4-AB9D-662BDBC5C517}" srcOrd="6" destOrd="0" parTransId="{2F5BA965-A765-4211-8B9A-1FCC27A2A506}" sibTransId="{F3FA9701-21D2-41C5-985E-C6E769238C9E}"/>
    <dgm:cxn modelId="{74BDE3AB-5753-4B42-A7FB-22CAA47728EB}" srcId="{DBBC669A-FD17-4B95-B7D8-C32C9FAE134A}" destId="{A17AA1B0-3049-40FE-9F8D-69D76F500792}" srcOrd="10" destOrd="0" parTransId="{D5C64BD2-7ED4-4634-8FF2-FF332B48FCAA}" sibTransId="{59B22844-E384-4C81-BF21-01A92E2D35B1}"/>
    <dgm:cxn modelId="{1ABA7DAF-C0E5-4932-A285-5A54364C2878}" type="presOf" srcId="{39FDA733-BDFB-4E5E-8FC3-27C97377391B}" destId="{B222A24D-48E4-44E2-BD2B-CAA94131634E}" srcOrd="1" destOrd="0" presId="urn:microsoft.com/office/officeart/2005/8/layout/radial5"/>
    <dgm:cxn modelId="{827FDEB0-30CC-4D24-A9FC-4F44FF9860F1}" type="presOf" srcId="{2F5BA965-A765-4211-8B9A-1FCC27A2A506}" destId="{C3563FDD-829B-411E-99AE-022047E85375}" srcOrd="0" destOrd="0" presId="urn:microsoft.com/office/officeart/2005/8/layout/radial5"/>
    <dgm:cxn modelId="{C4552EB2-8DD9-42B9-B53F-9312BCE920C8}" type="presOf" srcId="{783E7A5A-1223-4338-B2B7-22375D964FAB}" destId="{74C6D8EB-3B2E-415D-B932-02FD0A9B4308}" srcOrd="0" destOrd="0" presId="urn:microsoft.com/office/officeart/2005/8/layout/radial5"/>
    <dgm:cxn modelId="{FC77E7B9-8B91-4E1F-BAF8-E8C2CCB8260C}" type="presOf" srcId="{2C2BB03A-0C96-44C2-B4E0-7DEEDA16F370}" destId="{56B3D000-09A4-40C0-8A63-A4CD1011B22C}" srcOrd="0" destOrd="0" presId="urn:microsoft.com/office/officeart/2005/8/layout/radial5"/>
    <dgm:cxn modelId="{90E677BD-E857-42AB-8EA4-670D4D6C6D1F}" type="presOf" srcId="{A17AA1B0-3049-40FE-9F8D-69D76F500792}" destId="{FC10865B-4234-4BEA-A266-CE963C1FF202}" srcOrd="0" destOrd="0" presId="urn:microsoft.com/office/officeart/2005/8/layout/radial5"/>
    <dgm:cxn modelId="{53D4B9BD-CAE9-4A49-8A50-3C169D8F8910}" srcId="{DBBC669A-FD17-4B95-B7D8-C32C9FAE134A}" destId="{3729A7FE-A4AA-4045-8100-DE5459F09584}" srcOrd="2" destOrd="0" parTransId="{D037F80D-D94A-4448-8DF7-AA8092912264}" sibTransId="{A683341B-7A3D-48B2-8B2B-D7395166A9D5}"/>
    <dgm:cxn modelId="{EC9ACCC0-ECD7-4A9E-84C0-9F41820E3D35}" type="presOf" srcId="{B7E75E81-D9FD-43B4-A0DE-0600B420F97D}" destId="{B3B01B35-26B4-4129-8EC6-FEE996401EF4}" srcOrd="0" destOrd="0" presId="urn:microsoft.com/office/officeart/2005/8/layout/radial5"/>
    <dgm:cxn modelId="{3DBB7EC3-8B29-4EA3-B58F-8D7EF60E40C2}" srcId="{FF8AF64B-D637-47DF-9E4D-7FBA96B7D870}" destId="{5EDF2C31-E59F-4445-88EA-3F4DF937F276}" srcOrd="0" destOrd="0" parTransId="{4562408F-4C62-4DC0-B45F-1CFEF66CED7F}" sibTransId="{DFA5821B-1617-4C46-B2BC-3181496BFEAE}"/>
    <dgm:cxn modelId="{5A6752C5-7F18-4772-AAB1-F3ECF2D9AAFD}" type="presOf" srcId="{76058778-84CC-4431-9216-0543C01828A0}" destId="{A9C3A3C9-E171-427F-A9F2-FB5AC16AC8FA}" srcOrd="0" destOrd="0" presId="urn:microsoft.com/office/officeart/2005/8/layout/radial5"/>
    <dgm:cxn modelId="{ADDC7DC7-526A-4D72-8437-CE8FC4BA9518}" type="presOf" srcId="{C97CA42F-C52E-489B-ABA5-32568F450B6D}" destId="{26FA4836-9831-41A9-ACA7-9A312D69227B}" srcOrd="1" destOrd="0" presId="urn:microsoft.com/office/officeart/2005/8/layout/radial5"/>
    <dgm:cxn modelId="{CC18B5C7-948A-4D3C-BC21-DB546904FFFE}" type="presOf" srcId="{6D75BFCA-16E3-4162-9328-6D0812442621}" destId="{3C0B4275-445E-47C1-B22E-F1B8DD5645C8}" srcOrd="0" destOrd="0" presId="urn:microsoft.com/office/officeart/2005/8/layout/radial5"/>
    <dgm:cxn modelId="{5E3A74D5-75F3-46CA-A58B-D2FEF42517CB}" type="presOf" srcId="{70D9C838-63A4-4AAB-AF37-D595F8BAFFB0}" destId="{425013E1-1DAF-441F-A81F-39E3F3F602FE}" srcOrd="0" destOrd="0" presId="urn:microsoft.com/office/officeart/2005/8/layout/radial5"/>
    <dgm:cxn modelId="{3A5E6DD9-CA45-4999-9065-B70254EA4273}" type="presOf" srcId="{10BB4D10-F9A0-494B-80C5-E9D541CB90F2}" destId="{AB472063-10F2-4C6E-A928-1330EACC9A12}" srcOrd="1" destOrd="0" presId="urn:microsoft.com/office/officeart/2005/8/layout/radial5"/>
    <dgm:cxn modelId="{681496DB-260C-43C8-B8FA-43970AE15607}" type="presOf" srcId="{01883CDA-E89D-4FF4-AB9D-662BDBC5C517}" destId="{3FEF3A83-1D54-4F52-8CB4-30F166F2C2E8}" srcOrd="0" destOrd="0" presId="urn:microsoft.com/office/officeart/2005/8/layout/radial5"/>
    <dgm:cxn modelId="{6C19B0DB-DBC0-4F77-81FB-DE7AD232EA77}" srcId="{DBBC669A-FD17-4B95-B7D8-C32C9FAE134A}" destId="{8CC49B69-0C6B-48D5-B3A6-B910783C2CED}" srcOrd="9" destOrd="0" parTransId="{783E7A5A-1223-4338-B2B7-22375D964FAB}" sibTransId="{0DCE0D6A-C005-4CA5-899F-59DD2692A20D}"/>
    <dgm:cxn modelId="{C83ECADC-74B5-44DD-858D-FAB7BA52E2D5}" type="presOf" srcId="{E4FCD33E-85B4-4E50-9343-793EFA2EED84}" destId="{C3262928-B1F9-430F-80E0-B4F5D1AB9262}" srcOrd="0" destOrd="0" presId="urn:microsoft.com/office/officeart/2005/8/layout/radial5"/>
    <dgm:cxn modelId="{5D3D08DF-4F21-4E19-9880-17D94E88D2D2}" type="presOf" srcId="{6D75BFCA-16E3-4162-9328-6D0812442621}" destId="{53CE9D21-C387-498D-8641-AC001279EE67}" srcOrd="1" destOrd="0" presId="urn:microsoft.com/office/officeart/2005/8/layout/radial5"/>
    <dgm:cxn modelId="{13D19AE7-12FB-4605-8FB9-836FC1E206FB}" type="presOf" srcId="{1B04F34B-891D-49C3-97B5-BEC682241FC6}" destId="{F2347155-CE07-45D9-8A63-7271C0BE8442}" srcOrd="0" destOrd="0" presId="urn:microsoft.com/office/officeart/2005/8/layout/radial5"/>
    <dgm:cxn modelId="{B97F71EF-C3F9-4359-B64A-21472BA740DA}" srcId="{DBBC669A-FD17-4B95-B7D8-C32C9FAE134A}" destId="{4D593904-C981-4F06-BA8C-923E45D13787}" srcOrd="11" destOrd="0" parTransId="{10BB4D10-F9A0-494B-80C5-E9D541CB90F2}" sibTransId="{E4B5DE2F-8C6B-4BF5-99E1-6A7BE2327D60}"/>
    <dgm:cxn modelId="{A92C06F5-91B1-48F4-A70B-7E565F05211B}" type="presOf" srcId="{B7A10887-E2DA-407B-BDD3-831DE76C8B13}" destId="{246E898F-D3C1-48D7-8E8B-999157851932}" srcOrd="0" destOrd="0" presId="urn:microsoft.com/office/officeart/2005/8/layout/radial5"/>
    <dgm:cxn modelId="{606A9FF6-6670-4870-9698-8857543B0293}" type="presOf" srcId="{FF8AF64B-D637-47DF-9E4D-7FBA96B7D870}" destId="{F3D3763D-CB81-4487-BCF4-212FE14902D9}" srcOrd="0" destOrd="0" presId="urn:microsoft.com/office/officeart/2005/8/layout/radial5"/>
    <dgm:cxn modelId="{B66310F9-62DB-4C61-99CF-EFE6702EE5DF}" type="presOf" srcId="{C97CA42F-C52E-489B-ABA5-32568F450B6D}" destId="{70764F3C-48BA-4A4B-A5C5-C9859983DC00}" srcOrd="0" destOrd="0" presId="urn:microsoft.com/office/officeart/2005/8/layout/radial5"/>
    <dgm:cxn modelId="{A2A7DFFC-E78D-4978-B622-7F30E2B1BC0B}" type="presOf" srcId="{35FDBDCC-DAED-4191-9836-E47C0BDC4FDE}" destId="{A5F0ED06-C563-4265-A521-584D2C168941}" srcOrd="0" destOrd="0" presId="urn:microsoft.com/office/officeart/2005/8/layout/radial5"/>
    <dgm:cxn modelId="{9428F8FF-7CC4-45E6-B709-45B129B96C3A}" srcId="{76058778-84CC-4431-9216-0543C01828A0}" destId="{DBBC669A-FD17-4B95-B7D8-C32C9FAE134A}" srcOrd="0" destOrd="0" parTransId="{87B79C78-007D-471B-A980-4F14CEB8EEA5}" sibTransId="{306F026B-B6E0-45F8-A00A-8037E24CC0A0}"/>
    <dgm:cxn modelId="{C48DADC6-1828-49C8-AB15-E2A7128F1168}" type="presParOf" srcId="{A9C3A3C9-E171-427F-A9F2-FB5AC16AC8FA}" destId="{D2C7BF00-32EC-4614-8512-798646D0A4EE}" srcOrd="0" destOrd="0" presId="urn:microsoft.com/office/officeart/2005/8/layout/radial5"/>
    <dgm:cxn modelId="{D5EF6731-CF71-4A2B-A894-DE4FA8215CF8}" type="presParOf" srcId="{A9C3A3C9-E171-427F-A9F2-FB5AC16AC8FA}" destId="{F2347155-CE07-45D9-8A63-7271C0BE8442}" srcOrd="1" destOrd="0" presId="urn:microsoft.com/office/officeart/2005/8/layout/radial5"/>
    <dgm:cxn modelId="{034E5E7C-9C38-46E7-BE3A-9D60F4F14AB9}" type="presParOf" srcId="{F2347155-CE07-45D9-8A63-7271C0BE8442}" destId="{F9588394-CE8A-4EF6-8E60-9B34B891BE92}" srcOrd="0" destOrd="0" presId="urn:microsoft.com/office/officeart/2005/8/layout/radial5"/>
    <dgm:cxn modelId="{3E4BB14B-8CAC-49EE-AB5F-93104E1F845B}" type="presParOf" srcId="{A9C3A3C9-E171-427F-A9F2-FB5AC16AC8FA}" destId="{F3D3763D-CB81-4487-BCF4-212FE14902D9}" srcOrd="2" destOrd="0" presId="urn:microsoft.com/office/officeart/2005/8/layout/radial5"/>
    <dgm:cxn modelId="{EB4C3B5C-0CD2-48CE-89F0-891A88CC6A7F}" type="presParOf" srcId="{A9C3A3C9-E171-427F-A9F2-FB5AC16AC8FA}" destId="{B3B01B35-26B4-4129-8EC6-FEE996401EF4}" srcOrd="3" destOrd="0" presId="urn:microsoft.com/office/officeart/2005/8/layout/radial5"/>
    <dgm:cxn modelId="{37040FA5-B68D-4E44-9476-6CE6AE0C2747}" type="presParOf" srcId="{B3B01B35-26B4-4129-8EC6-FEE996401EF4}" destId="{5BB7EAB8-8640-4FDB-86EF-47553D14D105}" srcOrd="0" destOrd="0" presId="urn:microsoft.com/office/officeart/2005/8/layout/radial5"/>
    <dgm:cxn modelId="{3C3DF66D-E257-497C-A3A5-F674F29D1A53}" type="presParOf" srcId="{A9C3A3C9-E171-427F-A9F2-FB5AC16AC8FA}" destId="{A2787F89-9164-4045-BDB5-33DBB91BC219}" srcOrd="4" destOrd="0" presId="urn:microsoft.com/office/officeart/2005/8/layout/radial5"/>
    <dgm:cxn modelId="{74703C14-EFA3-420D-BFDB-A429DA74873D}" type="presParOf" srcId="{A9C3A3C9-E171-427F-A9F2-FB5AC16AC8FA}" destId="{2622E4A2-C984-4F21-8CAA-7612701EDAA4}" srcOrd="5" destOrd="0" presId="urn:microsoft.com/office/officeart/2005/8/layout/radial5"/>
    <dgm:cxn modelId="{90440CE6-91D9-4EF0-8C2B-B2F867EB1106}" type="presParOf" srcId="{2622E4A2-C984-4F21-8CAA-7612701EDAA4}" destId="{A618E070-C1D0-4C7B-9912-D15A632E3488}" srcOrd="0" destOrd="0" presId="urn:microsoft.com/office/officeart/2005/8/layout/radial5"/>
    <dgm:cxn modelId="{5AE9299E-A023-4B71-B759-36B6E09F50AB}" type="presParOf" srcId="{A9C3A3C9-E171-427F-A9F2-FB5AC16AC8FA}" destId="{79A79B1C-C700-4674-84C2-E9325A6CEC5B}" srcOrd="6" destOrd="0" presId="urn:microsoft.com/office/officeart/2005/8/layout/radial5"/>
    <dgm:cxn modelId="{256E7B6D-0AB2-4049-985F-D0AE6E836680}" type="presParOf" srcId="{A9C3A3C9-E171-427F-A9F2-FB5AC16AC8FA}" destId="{70764F3C-48BA-4A4B-A5C5-C9859983DC00}" srcOrd="7" destOrd="0" presId="urn:microsoft.com/office/officeart/2005/8/layout/radial5"/>
    <dgm:cxn modelId="{AF971458-3EE2-4AE1-8E1D-A29B2F8668A4}" type="presParOf" srcId="{70764F3C-48BA-4A4B-A5C5-C9859983DC00}" destId="{26FA4836-9831-41A9-ACA7-9A312D69227B}" srcOrd="0" destOrd="0" presId="urn:microsoft.com/office/officeart/2005/8/layout/radial5"/>
    <dgm:cxn modelId="{FE506B03-DC44-4618-8DAB-C1C2119B2372}" type="presParOf" srcId="{A9C3A3C9-E171-427F-A9F2-FB5AC16AC8FA}" destId="{C3262928-B1F9-430F-80E0-B4F5D1AB9262}" srcOrd="8" destOrd="0" presId="urn:microsoft.com/office/officeart/2005/8/layout/radial5"/>
    <dgm:cxn modelId="{8B6A0EA3-2F74-47B3-B09D-1A8F5ECF915E}" type="presParOf" srcId="{A9C3A3C9-E171-427F-A9F2-FB5AC16AC8FA}" destId="{621A1DE2-25D6-4D7F-AAEE-AE842ABF9AB1}" srcOrd="9" destOrd="0" presId="urn:microsoft.com/office/officeart/2005/8/layout/radial5"/>
    <dgm:cxn modelId="{BA336C92-BC6B-42BD-801F-5F1CCBC34EAC}" type="presParOf" srcId="{621A1DE2-25D6-4D7F-AAEE-AE842ABF9AB1}" destId="{B222A24D-48E4-44E2-BD2B-CAA94131634E}" srcOrd="0" destOrd="0" presId="urn:microsoft.com/office/officeart/2005/8/layout/radial5"/>
    <dgm:cxn modelId="{017EA881-BA6C-457A-A40E-8048E35A4E19}" type="presParOf" srcId="{A9C3A3C9-E171-427F-A9F2-FB5AC16AC8FA}" destId="{C5AFA4CD-F282-4E78-BC1E-17EB86B52109}" srcOrd="10" destOrd="0" presId="urn:microsoft.com/office/officeart/2005/8/layout/radial5"/>
    <dgm:cxn modelId="{28B371DF-4390-421F-B35A-4E0C87593252}" type="presParOf" srcId="{A9C3A3C9-E171-427F-A9F2-FB5AC16AC8FA}" destId="{3C0B4275-445E-47C1-B22E-F1B8DD5645C8}" srcOrd="11" destOrd="0" presId="urn:microsoft.com/office/officeart/2005/8/layout/radial5"/>
    <dgm:cxn modelId="{D8BB2625-7005-45A3-B081-664F92FFB4AB}" type="presParOf" srcId="{3C0B4275-445E-47C1-B22E-F1B8DD5645C8}" destId="{53CE9D21-C387-498D-8641-AC001279EE67}" srcOrd="0" destOrd="0" presId="urn:microsoft.com/office/officeart/2005/8/layout/radial5"/>
    <dgm:cxn modelId="{E767FD91-1757-4038-BE9E-D6101F27ED26}" type="presParOf" srcId="{A9C3A3C9-E171-427F-A9F2-FB5AC16AC8FA}" destId="{56B3D000-09A4-40C0-8A63-A4CD1011B22C}" srcOrd="12" destOrd="0" presId="urn:microsoft.com/office/officeart/2005/8/layout/radial5"/>
    <dgm:cxn modelId="{D181F397-61C3-4BE2-971C-43AB4B1D3D03}" type="presParOf" srcId="{A9C3A3C9-E171-427F-A9F2-FB5AC16AC8FA}" destId="{C3563FDD-829B-411E-99AE-022047E85375}" srcOrd="13" destOrd="0" presId="urn:microsoft.com/office/officeart/2005/8/layout/radial5"/>
    <dgm:cxn modelId="{5604FA97-6466-4542-B412-D64699499D2A}" type="presParOf" srcId="{C3563FDD-829B-411E-99AE-022047E85375}" destId="{F40642CB-5A50-4978-853C-FA6D79F0705A}" srcOrd="0" destOrd="0" presId="urn:microsoft.com/office/officeart/2005/8/layout/radial5"/>
    <dgm:cxn modelId="{DF4EBC73-B4FF-4747-A629-9044D49041C3}" type="presParOf" srcId="{A9C3A3C9-E171-427F-A9F2-FB5AC16AC8FA}" destId="{3FEF3A83-1D54-4F52-8CB4-30F166F2C2E8}" srcOrd="14" destOrd="0" presId="urn:microsoft.com/office/officeart/2005/8/layout/radial5"/>
    <dgm:cxn modelId="{9B2E6BD8-817E-46FE-B60D-BD0BCC0B29EA}" type="presParOf" srcId="{A9C3A3C9-E171-427F-A9F2-FB5AC16AC8FA}" destId="{4F7A5765-A610-44E2-B0C5-F86AB008253C}" srcOrd="15" destOrd="0" presId="urn:microsoft.com/office/officeart/2005/8/layout/radial5"/>
    <dgm:cxn modelId="{B686D2D1-1D76-4CF6-8442-27272A8157F4}" type="presParOf" srcId="{4F7A5765-A610-44E2-B0C5-F86AB008253C}" destId="{5A25335F-4F9B-4AC8-B5C4-32F2C06D499C}" srcOrd="0" destOrd="0" presId="urn:microsoft.com/office/officeart/2005/8/layout/radial5"/>
    <dgm:cxn modelId="{6494EDD2-8EA9-42B1-B1AD-8DCF3445FBA6}" type="presParOf" srcId="{A9C3A3C9-E171-427F-A9F2-FB5AC16AC8FA}" destId="{425013E1-1DAF-441F-A81F-39E3F3F602FE}" srcOrd="16" destOrd="0" presId="urn:microsoft.com/office/officeart/2005/8/layout/radial5"/>
    <dgm:cxn modelId="{1B1ED3A7-2DEC-48AC-8937-8396E72B1F89}" type="presParOf" srcId="{A9C3A3C9-E171-427F-A9F2-FB5AC16AC8FA}" destId="{246E898F-D3C1-48D7-8E8B-999157851932}" srcOrd="17" destOrd="0" presId="urn:microsoft.com/office/officeart/2005/8/layout/radial5"/>
    <dgm:cxn modelId="{39529840-028B-4600-9344-7134B1A0254D}" type="presParOf" srcId="{246E898F-D3C1-48D7-8E8B-999157851932}" destId="{BC8A5234-0D14-4589-87C7-665F0C7CAC83}" srcOrd="0" destOrd="0" presId="urn:microsoft.com/office/officeart/2005/8/layout/radial5"/>
    <dgm:cxn modelId="{03E1EAB3-8279-415B-AAAC-CC431C021048}" type="presParOf" srcId="{A9C3A3C9-E171-427F-A9F2-FB5AC16AC8FA}" destId="{A5F0ED06-C563-4265-A521-584D2C168941}" srcOrd="18" destOrd="0" presId="urn:microsoft.com/office/officeart/2005/8/layout/radial5"/>
    <dgm:cxn modelId="{24F70809-E4E8-4F08-A723-3F6B07BCEEE1}" type="presParOf" srcId="{A9C3A3C9-E171-427F-A9F2-FB5AC16AC8FA}" destId="{74C6D8EB-3B2E-415D-B932-02FD0A9B4308}" srcOrd="19" destOrd="0" presId="urn:microsoft.com/office/officeart/2005/8/layout/radial5"/>
    <dgm:cxn modelId="{F2FD7CD0-4087-44DE-9C34-0995F2A2B1BA}" type="presParOf" srcId="{74C6D8EB-3B2E-415D-B932-02FD0A9B4308}" destId="{F9AB11FA-2271-4C39-B2D2-4DDABC98C3AC}" srcOrd="0" destOrd="0" presId="urn:microsoft.com/office/officeart/2005/8/layout/radial5"/>
    <dgm:cxn modelId="{6DDD44AB-4211-4533-8275-67CFC3D5EC30}" type="presParOf" srcId="{A9C3A3C9-E171-427F-A9F2-FB5AC16AC8FA}" destId="{EE0027E1-8384-4235-B781-24B867B4E4BE}" srcOrd="20" destOrd="0" presId="urn:microsoft.com/office/officeart/2005/8/layout/radial5"/>
    <dgm:cxn modelId="{8ACFA974-7E0A-4F5D-90A2-52F4C63A1872}" type="presParOf" srcId="{A9C3A3C9-E171-427F-A9F2-FB5AC16AC8FA}" destId="{E7197900-ED3A-483B-8FD8-921B55215048}" srcOrd="21" destOrd="0" presId="urn:microsoft.com/office/officeart/2005/8/layout/radial5"/>
    <dgm:cxn modelId="{3AE41538-7656-451A-8718-DEBE248FD9F5}" type="presParOf" srcId="{E7197900-ED3A-483B-8FD8-921B55215048}" destId="{7614CC33-A244-4E2F-BEAD-487F98BD81AC}" srcOrd="0" destOrd="0" presId="urn:microsoft.com/office/officeart/2005/8/layout/radial5"/>
    <dgm:cxn modelId="{D943C753-DF73-46B1-8175-3D29DF663DFC}" type="presParOf" srcId="{A9C3A3C9-E171-427F-A9F2-FB5AC16AC8FA}" destId="{FC10865B-4234-4BEA-A266-CE963C1FF202}" srcOrd="22" destOrd="0" presId="urn:microsoft.com/office/officeart/2005/8/layout/radial5"/>
    <dgm:cxn modelId="{356B63A7-5060-4378-BE10-D682B3ABC3AC}" type="presParOf" srcId="{A9C3A3C9-E171-427F-A9F2-FB5AC16AC8FA}" destId="{F088A258-9F76-4EAD-984D-0835F41C8168}" srcOrd="23" destOrd="0" presId="urn:microsoft.com/office/officeart/2005/8/layout/radial5"/>
    <dgm:cxn modelId="{A1B431B5-397F-4DAF-A9D3-FB1C2B64DF0F}" type="presParOf" srcId="{F088A258-9F76-4EAD-984D-0835F41C8168}" destId="{AB472063-10F2-4C6E-A928-1330EACC9A12}" srcOrd="0" destOrd="0" presId="urn:microsoft.com/office/officeart/2005/8/layout/radial5"/>
    <dgm:cxn modelId="{511C6BE3-A93C-4945-92D8-FC8E6EBE94BA}" type="presParOf" srcId="{A9C3A3C9-E171-427F-A9F2-FB5AC16AC8FA}" destId="{26D04D0B-5269-4A11-89C0-52F1A1FD0296}" srcOrd="24" destOrd="0" presId="urn:microsoft.com/office/officeart/2005/8/layout/radial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0C1560-B519-451D-B863-27EE40D3EEC7}" type="doc">
      <dgm:prSet loTypeId="urn:microsoft.com/office/officeart/2005/8/layout/hProcess9" loCatId="process" qsTypeId="urn:microsoft.com/office/officeart/2005/8/quickstyle/simple1" qsCatId="simple" csTypeId="urn:microsoft.com/office/officeart/2005/8/colors/accent1_2" csCatId="accent1" phldr="1"/>
      <dgm:spPr/>
    </dgm:pt>
    <dgm:pt modelId="{0A96CEBB-81F4-41EE-A7D8-64B36A14137F}">
      <dgm:prSet phldrT="[Text]"/>
      <dgm:spPr/>
      <dgm:t>
        <a:bodyPr/>
        <a:lstStyle/>
        <a:p>
          <a:r>
            <a:rPr lang="en-IE" b="1" dirty="0"/>
            <a:t>2018</a:t>
          </a:r>
          <a:br>
            <a:rPr lang="en-IE" dirty="0"/>
          </a:br>
          <a:r>
            <a:rPr lang="en-IE" dirty="0"/>
            <a:t>511*</a:t>
          </a:r>
        </a:p>
      </dgm:t>
    </dgm:pt>
    <dgm:pt modelId="{2E62C647-424C-4EF3-A542-41153C444621}" type="parTrans" cxnId="{D35C451F-CD81-4BBC-B431-9C852ED1B22C}">
      <dgm:prSet/>
      <dgm:spPr/>
      <dgm:t>
        <a:bodyPr/>
        <a:lstStyle/>
        <a:p>
          <a:endParaRPr lang="en-IE"/>
        </a:p>
      </dgm:t>
    </dgm:pt>
    <dgm:pt modelId="{AFD2E9D7-5368-47AF-9529-1AB601ADCE29}" type="sibTrans" cxnId="{D35C451F-CD81-4BBC-B431-9C852ED1B22C}">
      <dgm:prSet/>
      <dgm:spPr/>
      <dgm:t>
        <a:bodyPr/>
        <a:lstStyle/>
        <a:p>
          <a:endParaRPr lang="en-IE"/>
        </a:p>
      </dgm:t>
    </dgm:pt>
    <dgm:pt modelId="{9DAD8815-4C6A-4193-957C-9E53ADFABF34}">
      <dgm:prSet phldrT="[Text]"/>
      <dgm:spPr/>
      <dgm:t>
        <a:bodyPr/>
        <a:lstStyle/>
        <a:p>
          <a:r>
            <a:rPr lang="en-IE" b="1" dirty="0"/>
            <a:t>2019</a:t>
          </a:r>
          <a:br>
            <a:rPr lang="en-IE" dirty="0"/>
          </a:br>
          <a:r>
            <a:rPr lang="en-IE" dirty="0"/>
            <a:t>518*</a:t>
          </a:r>
        </a:p>
      </dgm:t>
    </dgm:pt>
    <dgm:pt modelId="{63A71EF9-488C-45BB-946A-8E3E84A8B516}" type="parTrans" cxnId="{6247FF06-46C2-483B-949C-A09A01CD2AD4}">
      <dgm:prSet/>
      <dgm:spPr/>
      <dgm:t>
        <a:bodyPr/>
        <a:lstStyle/>
        <a:p>
          <a:endParaRPr lang="en-IE"/>
        </a:p>
      </dgm:t>
    </dgm:pt>
    <dgm:pt modelId="{C2367FFB-A657-4923-8244-BFF1D185C602}" type="sibTrans" cxnId="{6247FF06-46C2-483B-949C-A09A01CD2AD4}">
      <dgm:prSet/>
      <dgm:spPr/>
      <dgm:t>
        <a:bodyPr/>
        <a:lstStyle/>
        <a:p>
          <a:endParaRPr lang="en-IE"/>
        </a:p>
      </dgm:t>
    </dgm:pt>
    <dgm:pt modelId="{05D979B0-32DC-43DA-87B6-931656B9474B}">
      <dgm:prSet phldrT="[Text]"/>
      <dgm:spPr/>
      <dgm:t>
        <a:bodyPr/>
        <a:lstStyle/>
        <a:p>
          <a:r>
            <a:rPr lang="en-IE" b="1" dirty="0"/>
            <a:t>2020</a:t>
          </a:r>
          <a:br>
            <a:rPr lang="en-IE" dirty="0"/>
          </a:br>
          <a:r>
            <a:rPr lang="en-IE" dirty="0"/>
            <a:t>543*</a:t>
          </a:r>
        </a:p>
      </dgm:t>
    </dgm:pt>
    <dgm:pt modelId="{5FA583A0-D363-43F4-96C6-A5EC83385198}" type="parTrans" cxnId="{1FD2A3B1-5C10-41F5-AD90-E65CD74842D0}">
      <dgm:prSet/>
      <dgm:spPr/>
      <dgm:t>
        <a:bodyPr/>
        <a:lstStyle/>
        <a:p>
          <a:endParaRPr lang="en-IE"/>
        </a:p>
      </dgm:t>
    </dgm:pt>
    <dgm:pt modelId="{8215D5DA-BB3E-4785-8C05-278E059A6EA6}" type="sibTrans" cxnId="{1FD2A3B1-5C10-41F5-AD90-E65CD74842D0}">
      <dgm:prSet/>
      <dgm:spPr/>
      <dgm:t>
        <a:bodyPr/>
        <a:lstStyle/>
        <a:p>
          <a:endParaRPr lang="en-IE"/>
        </a:p>
      </dgm:t>
    </dgm:pt>
    <dgm:pt modelId="{327D3723-CC8B-4AA8-9EA4-671C590871EB}">
      <dgm:prSet phldrT="[Text]"/>
      <dgm:spPr/>
      <dgm:t>
        <a:bodyPr/>
        <a:lstStyle/>
        <a:p>
          <a:r>
            <a:rPr lang="en-IE" b="1" dirty="0"/>
            <a:t>2021</a:t>
          </a:r>
          <a:br>
            <a:rPr lang="en-IE" dirty="0"/>
          </a:br>
          <a:r>
            <a:rPr lang="en-IE" dirty="0"/>
            <a:t>577</a:t>
          </a:r>
        </a:p>
      </dgm:t>
    </dgm:pt>
    <dgm:pt modelId="{5C856D1A-6346-40FC-BD47-683106ABD772}" type="parTrans" cxnId="{67B74797-0CCF-4B41-9FF9-E6F080045BBE}">
      <dgm:prSet/>
      <dgm:spPr/>
      <dgm:t>
        <a:bodyPr/>
        <a:lstStyle/>
        <a:p>
          <a:endParaRPr lang="en-IE"/>
        </a:p>
      </dgm:t>
    </dgm:pt>
    <dgm:pt modelId="{2CD5BC0D-F0DF-462C-9DD9-BC6E264DB48B}" type="sibTrans" cxnId="{67B74797-0CCF-4B41-9FF9-E6F080045BBE}">
      <dgm:prSet/>
      <dgm:spPr/>
      <dgm:t>
        <a:bodyPr/>
        <a:lstStyle/>
        <a:p>
          <a:endParaRPr lang="en-IE"/>
        </a:p>
      </dgm:t>
    </dgm:pt>
    <dgm:pt modelId="{D2EDE743-8E86-8448-BD7F-DD7032496864}">
      <dgm:prSet phldrT="[Text]"/>
      <dgm:spPr/>
      <dgm:t>
        <a:bodyPr/>
        <a:lstStyle/>
        <a:p>
          <a:r>
            <a:rPr lang="en-IE" dirty="0"/>
            <a:t>2022</a:t>
          </a:r>
          <a:br>
            <a:rPr lang="en-IE" dirty="0"/>
          </a:br>
          <a:r>
            <a:rPr lang="en-IE" dirty="0"/>
            <a:t>567*</a:t>
          </a:r>
        </a:p>
      </dgm:t>
    </dgm:pt>
    <dgm:pt modelId="{54484562-4498-9848-AAD5-71F8746318AA}" type="parTrans" cxnId="{5B7E356D-3683-6149-B406-410D2340FC7D}">
      <dgm:prSet/>
      <dgm:spPr/>
      <dgm:t>
        <a:bodyPr/>
        <a:lstStyle/>
        <a:p>
          <a:endParaRPr lang="en-GB"/>
        </a:p>
      </dgm:t>
    </dgm:pt>
    <dgm:pt modelId="{E656A009-DBCC-9E4D-8D0F-BCCF7542F58B}" type="sibTrans" cxnId="{5B7E356D-3683-6149-B406-410D2340FC7D}">
      <dgm:prSet/>
      <dgm:spPr/>
      <dgm:t>
        <a:bodyPr/>
        <a:lstStyle/>
        <a:p>
          <a:endParaRPr lang="en-GB"/>
        </a:p>
      </dgm:t>
    </dgm:pt>
    <dgm:pt modelId="{B9157566-0B93-064F-AB47-D1B19B93ABED}">
      <dgm:prSet/>
      <dgm:spPr/>
      <dgm:t>
        <a:bodyPr/>
        <a:lstStyle/>
        <a:p>
          <a:r>
            <a:rPr lang="en-GB" dirty="0"/>
            <a:t>2023 554*</a:t>
          </a:r>
        </a:p>
      </dgm:t>
    </dgm:pt>
    <dgm:pt modelId="{D3B49974-C462-2643-BC30-83BE0191FC94}" type="parTrans" cxnId="{66945539-0649-A344-962B-113C3003E796}">
      <dgm:prSet/>
      <dgm:spPr/>
      <dgm:t>
        <a:bodyPr/>
        <a:lstStyle/>
        <a:p>
          <a:endParaRPr lang="en-GB"/>
        </a:p>
      </dgm:t>
    </dgm:pt>
    <dgm:pt modelId="{DE0FC7C4-2B30-7D4E-B7F4-AEC46B9BDA8C}" type="sibTrans" cxnId="{66945539-0649-A344-962B-113C3003E796}">
      <dgm:prSet/>
      <dgm:spPr/>
      <dgm:t>
        <a:bodyPr/>
        <a:lstStyle/>
        <a:p>
          <a:endParaRPr lang="en-GB"/>
        </a:p>
      </dgm:t>
    </dgm:pt>
    <dgm:pt modelId="{2C5FC52D-1D44-46E8-A236-782BB40F6FD0}" type="pres">
      <dgm:prSet presAssocID="{040C1560-B519-451D-B863-27EE40D3EEC7}" presName="CompostProcess" presStyleCnt="0">
        <dgm:presLayoutVars>
          <dgm:dir/>
          <dgm:resizeHandles val="exact"/>
        </dgm:presLayoutVars>
      </dgm:prSet>
      <dgm:spPr/>
    </dgm:pt>
    <dgm:pt modelId="{EB7B79B2-5BC3-440E-A497-3C32CB9D4929}" type="pres">
      <dgm:prSet presAssocID="{040C1560-B519-451D-B863-27EE40D3EEC7}" presName="arrow" presStyleLbl="bgShp" presStyleIdx="0" presStyleCnt="1" custScaleX="111895"/>
      <dgm:spPr/>
    </dgm:pt>
    <dgm:pt modelId="{170BFBFA-BBCC-4447-9B51-A0906F1DED09}" type="pres">
      <dgm:prSet presAssocID="{040C1560-B519-451D-B863-27EE40D3EEC7}" presName="linearProcess" presStyleCnt="0"/>
      <dgm:spPr/>
    </dgm:pt>
    <dgm:pt modelId="{45517048-5D8C-4EF5-B211-AAD02BF1C7C8}" type="pres">
      <dgm:prSet presAssocID="{0A96CEBB-81F4-41EE-A7D8-64B36A14137F}" presName="textNode" presStyleLbl="node1" presStyleIdx="0" presStyleCnt="6">
        <dgm:presLayoutVars>
          <dgm:bulletEnabled val="1"/>
        </dgm:presLayoutVars>
      </dgm:prSet>
      <dgm:spPr/>
    </dgm:pt>
    <dgm:pt modelId="{4E05EA1D-8E9B-4294-A60A-3724718B38AA}" type="pres">
      <dgm:prSet presAssocID="{AFD2E9D7-5368-47AF-9529-1AB601ADCE29}" presName="sibTrans" presStyleCnt="0"/>
      <dgm:spPr/>
    </dgm:pt>
    <dgm:pt modelId="{0EBDDAC4-7E13-4CA9-B703-5BDC3325E15C}" type="pres">
      <dgm:prSet presAssocID="{9DAD8815-4C6A-4193-957C-9E53ADFABF34}" presName="textNode" presStyleLbl="node1" presStyleIdx="1" presStyleCnt="6">
        <dgm:presLayoutVars>
          <dgm:bulletEnabled val="1"/>
        </dgm:presLayoutVars>
      </dgm:prSet>
      <dgm:spPr/>
    </dgm:pt>
    <dgm:pt modelId="{FF140B45-AB5A-4B3D-86B0-7726983CC448}" type="pres">
      <dgm:prSet presAssocID="{C2367FFB-A657-4923-8244-BFF1D185C602}" presName="sibTrans" presStyleCnt="0"/>
      <dgm:spPr/>
    </dgm:pt>
    <dgm:pt modelId="{68DA691D-7965-4347-A904-327D46C17388}" type="pres">
      <dgm:prSet presAssocID="{05D979B0-32DC-43DA-87B6-931656B9474B}" presName="textNode" presStyleLbl="node1" presStyleIdx="2" presStyleCnt="6">
        <dgm:presLayoutVars>
          <dgm:bulletEnabled val="1"/>
        </dgm:presLayoutVars>
      </dgm:prSet>
      <dgm:spPr/>
    </dgm:pt>
    <dgm:pt modelId="{2D5EB482-68EB-48CA-B489-2421AAFDDD11}" type="pres">
      <dgm:prSet presAssocID="{8215D5DA-BB3E-4785-8C05-278E059A6EA6}" presName="sibTrans" presStyleCnt="0"/>
      <dgm:spPr/>
    </dgm:pt>
    <dgm:pt modelId="{16A972DE-ED1A-49C7-970D-A4BE462DAC85}" type="pres">
      <dgm:prSet presAssocID="{327D3723-CC8B-4AA8-9EA4-671C590871EB}" presName="textNode" presStyleLbl="node1" presStyleIdx="3" presStyleCnt="6">
        <dgm:presLayoutVars>
          <dgm:bulletEnabled val="1"/>
        </dgm:presLayoutVars>
      </dgm:prSet>
      <dgm:spPr/>
    </dgm:pt>
    <dgm:pt modelId="{A7812CDE-2CDF-B340-B480-5E167ACDAEE9}" type="pres">
      <dgm:prSet presAssocID="{2CD5BC0D-F0DF-462C-9DD9-BC6E264DB48B}" presName="sibTrans" presStyleCnt="0"/>
      <dgm:spPr/>
    </dgm:pt>
    <dgm:pt modelId="{BFEE719C-EE0E-FE49-BECD-9B38FA68ADB4}" type="pres">
      <dgm:prSet presAssocID="{D2EDE743-8E86-8448-BD7F-DD7032496864}" presName="textNode" presStyleLbl="node1" presStyleIdx="4" presStyleCnt="6">
        <dgm:presLayoutVars>
          <dgm:bulletEnabled val="1"/>
        </dgm:presLayoutVars>
      </dgm:prSet>
      <dgm:spPr/>
    </dgm:pt>
    <dgm:pt modelId="{FCEB626F-FEB0-6446-A997-6DCB52E0C3E1}" type="pres">
      <dgm:prSet presAssocID="{E656A009-DBCC-9E4D-8D0F-BCCF7542F58B}" presName="sibTrans" presStyleCnt="0"/>
      <dgm:spPr/>
    </dgm:pt>
    <dgm:pt modelId="{3642DF06-130E-2142-B86E-909F10090F7B}" type="pres">
      <dgm:prSet presAssocID="{B9157566-0B93-064F-AB47-D1B19B93ABED}" presName="textNode" presStyleLbl="node1" presStyleIdx="5" presStyleCnt="6">
        <dgm:presLayoutVars>
          <dgm:bulletEnabled val="1"/>
        </dgm:presLayoutVars>
      </dgm:prSet>
      <dgm:spPr/>
    </dgm:pt>
  </dgm:ptLst>
  <dgm:cxnLst>
    <dgm:cxn modelId="{6247FF06-46C2-483B-949C-A09A01CD2AD4}" srcId="{040C1560-B519-451D-B863-27EE40D3EEC7}" destId="{9DAD8815-4C6A-4193-957C-9E53ADFABF34}" srcOrd="1" destOrd="0" parTransId="{63A71EF9-488C-45BB-946A-8E3E84A8B516}" sibTransId="{C2367FFB-A657-4923-8244-BFF1D185C602}"/>
    <dgm:cxn modelId="{62481B13-2FCC-4BEB-BB25-CCED0EC5E656}" type="presOf" srcId="{0A96CEBB-81F4-41EE-A7D8-64B36A14137F}" destId="{45517048-5D8C-4EF5-B211-AAD02BF1C7C8}" srcOrd="0" destOrd="0" presId="urn:microsoft.com/office/officeart/2005/8/layout/hProcess9"/>
    <dgm:cxn modelId="{D35C451F-CD81-4BBC-B431-9C852ED1B22C}" srcId="{040C1560-B519-451D-B863-27EE40D3EEC7}" destId="{0A96CEBB-81F4-41EE-A7D8-64B36A14137F}" srcOrd="0" destOrd="0" parTransId="{2E62C647-424C-4EF3-A542-41153C444621}" sibTransId="{AFD2E9D7-5368-47AF-9529-1AB601ADCE29}"/>
    <dgm:cxn modelId="{66945539-0649-A344-962B-113C3003E796}" srcId="{040C1560-B519-451D-B863-27EE40D3EEC7}" destId="{B9157566-0B93-064F-AB47-D1B19B93ABED}" srcOrd="5" destOrd="0" parTransId="{D3B49974-C462-2643-BC30-83BE0191FC94}" sibTransId="{DE0FC7C4-2B30-7D4E-B7F4-AEC46B9BDA8C}"/>
    <dgm:cxn modelId="{92A7F842-56B6-431E-B59F-875253E465FA}" type="presOf" srcId="{040C1560-B519-451D-B863-27EE40D3EEC7}" destId="{2C5FC52D-1D44-46E8-A236-782BB40F6FD0}" srcOrd="0" destOrd="0" presId="urn:microsoft.com/office/officeart/2005/8/layout/hProcess9"/>
    <dgm:cxn modelId="{5B7E356D-3683-6149-B406-410D2340FC7D}" srcId="{040C1560-B519-451D-B863-27EE40D3EEC7}" destId="{D2EDE743-8E86-8448-BD7F-DD7032496864}" srcOrd="4" destOrd="0" parTransId="{54484562-4498-9848-AAD5-71F8746318AA}" sibTransId="{E656A009-DBCC-9E4D-8D0F-BCCF7542F58B}"/>
    <dgm:cxn modelId="{04241B8B-76FE-48B8-99BA-60B1E1D9A903}" type="presOf" srcId="{327D3723-CC8B-4AA8-9EA4-671C590871EB}" destId="{16A972DE-ED1A-49C7-970D-A4BE462DAC85}" srcOrd="0" destOrd="0" presId="urn:microsoft.com/office/officeart/2005/8/layout/hProcess9"/>
    <dgm:cxn modelId="{B65F6F8F-BF36-5E44-8986-4FC309564532}" type="presOf" srcId="{B9157566-0B93-064F-AB47-D1B19B93ABED}" destId="{3642DF06-130E-2142-B86E-909F10090F7B}" srcOrd="0" destOrd="0" presId="urn:microsoft.com/office/officeart/2005/8/layout/hProcess9"/>
    <dgm:cxn modelId="{67B74797-0CCF-4B41-9FF9-E6F080045BBE}" srcId="{040C1560-B519-451D-B863-27EE40D3EEC7}" destId="{327D3723-CC8B-4AA8-9EA4-671C590871EB}" srcOrd="3" destOrd="0" parTransId="{5C856D1A-6346-40FC-BD47-683106ABD772}" sibTransId="{2CD5BC0D-F0DF-462C-9DD9-BC6E264DB48B}"/>
    <dgm:cxn modelId="{1FD2A3B1-5C10-41F5-AD90-E65CD74842D0}" srcId="{040C1560-B519-451D-B863-27EE40D3EEC7}" destId="{05D979B0-32DC-43DA-87B6-931656B9474B}" srcOrd="2" destOrd="0" parTransId="{5FA583A0-D363-43F4-96C6-A5EC83385198}" sibTransId="{8215D5DA-BB3E-4785-8C05-278E059A6EA6}"/>
    <dgm:cxn modelId="{C81C00BC-4948-FC47-AC33-EC22C5A67574}" type="presOf" srcId="{D2EDE743-8E86-8448-BD7F-DD7032496864}" destId="{BFEE719C-EE0E-FE49-BECD-9B38FA68ADB4}" srcOrd="0" destOrd="0" presId="urn:microsoft.com/office/officeart/2005/8/layout/hProcess9"/>
    <dgm:cxn modelId="{CF102AC8-EE4F-4DD9-B0DD-945797E14943}" type="presOf" srcId="{9DAD8815-4C6A-4193-957C-9E53ADFABF34}" destId="{0EBDDAC4-7E13-4CA9-B703-5BDC3325E15C}" srcOrd="0" destOrd="0" presId="urn:microsoft.com/office/officeart/2005/8/layout/hProcess9"/>
    <dgm:cxn modelId="{7821CDE2-6A2E-486E-B7FA-CBD3958AD4B7}" type="presOf" srcId="{05D979B0-32DC-43DA-87B6-931656B9474B}" destId="{68DA691D-7965-4347-A904-327D46C17388}" srcOrd="0" destOrd="0" presId="urn:microsoft.com/office/officeart/2005/8/layout/hProcess9"/>
    <dgm:cxn modelId="{FEA51E1C-661F-4813-9201-7F3028BB1E46}" type="presParOf" srcId="{2C5FC52D-1D44-46E8-A236-782BB40F6FD0}" destId="{EB7B79B2-5BC3-440E-A497-3C32CB9D4929}" srcOrd="0" destOrd="0" presId="urn:microsoft.com/office/officeart/2005/8/layout/hProcess9"/>
    <dgm:cxn modelId="{269725BA-9D74-43D8-ADCA-9A3083AE30F1}" type="presParOf" srcId="{2C5FC52D-1D44-46E8-A236-782BB40F6FD0}" destId="{170BFBFA-BBCC-4447-9B51-A0906F1DED09}" srcOrd="1" destOrd="0" presId="urn:microsoft.com/office/officeart/2005/8/layout/hProcess9"/>
    <dgm:cxn modelId="{2A7174EC-8863-4484-BBBD-EE3BD5D05B67}" type="presParOf" srcId="{170BFBFA-BBCC-4447-9B51-A0906F1DED09}" destId="{45517048-5D8C-4EF5-B211-AAD02BF1C7C8}" srcOrd="0" destOrd="0" presId="urn:microsoft.com/office/officeart/2005/8/layout/hProcess9"/>
    <dgm:cxn modelId="{CCD42AE6-6787-42C4-95F5-923387888A1A}" type="presParOf" srcId="{170BFBFA-BBCC-4447-9B51-A0906F1DED09}" destId="{4E05EA1D-8E9B-4294-A60A-3724718B38AA}" srcOrd="1" destOrd="0" presId="urn:microsoft.com/office/officeart/2005/8/layout/hProcess9"/>
    <dgm:cxn modelId="{2B167085-F3C7-4A34-BDE1-370B5A272BEA}" type="presParOf" srcId="{170BFBFA-BBCC-4447-9B51-A0906F1DED09}" destId="{0EBDDAC4-7E13-4CA9-B703-5BDC3325E15C}" srcOrd="2" destOrd="0" presId="urn:microsoft.com/office/officeart/2005/8/layout/hProcess9"/>
    <dgm:cxn modelId="{69CC4DFD-9827-4378-91F9-772DB602D788}" type="presParOf" srcId="{170BFBFA-BBCC-4447-9B51-A0906F1DED09}" destId="{FF140B45-AB5A-4B3D-86B0-7726983CC448}" srcOrd="3" destOrd="0" presId="urn:microsoft.com/office/officeart/2005/8/layout/hProcess9"/>
    <dgm:cxn modelId="{4D0B37E2-E2A2-44A5-8C32-8E6348A64085}" type="presParOf" srcId="{170BFBFA-BBCC-4447-9B51-A0906F1DED09}" destId="{68DA691D-7965-4347-A904-327D46C17388}" srcOrd="4" destOrd="0" presId="urn:microsoft.com/office/officeart/2005/8/layout/hProcess9"/>
    <dgm:cxn modelId="{204B0E61-69F0-4364-A49C-794DECCADB99}" type="presParOf" srcId="{170BFBFA-BBCC-4447-9B51-A0906F1DED09}" destId="{2D5EB482-68EB-48CA-B489-2421AAFDDD11}" srcOrd="5" destOrd="0" presId="urn:microsoft.com/office/officeart/2005/8/layout/hProcess9"/>
    <dgm:cxn modelId="{38338732-8416-4B9A-8700-9A631242DE16}" type="presParOf" srcId="{170BFBFA-BBCC-4447-9B51-A0906F1DED09}" destId="{16A972DE-ED1A-49C7-970D-A4BE462DAC85}" srcOrd="6" destOrd="0" presId="urn:microsoft.com/office/officeart/2005/8/layout/hProcess9"/>
    <dgm:cxn modelId="{7391F0AE-8C42-9346-B2C2-6A6ED9600E52}" type="presParOf" srcId="{170BFBFA-BBCC-4447-9B51-A0906F1DED09}" destId="{A7812CDE-2CDF-B340-B480-5E167ACDAEE9}" srcOrd="7" destOrd="0" presId="urn:microsoft.com/office/officeart/2005/8/layout/hProcess9"/>
    <dgm:cxn modelId="{0FA6E58C-2241-7944-9666-2DFB7E016615}" type="presParOf" srcId="{170BFBFA-BBCC-4447-9B51-A0906F1DED09}" destId="{BFEE719C-EE0E-FE49-BECD-9B38FA68ADB4}" srcOrd="8" destOrd="0" presId="urn:microsoft.com/office/officeart/2005/8/layout/hProcess9"/>
    <dgm:cxn modelId="{88E75FA1-42F7-F24C-A68B-DCA19934D57D}" type="presParOf" srcId="{170BFBFA-BBCC-4447-9B51-A0906F1DED09}" destId="{FCEB626F-FEB0-6446-A997-6DCB52E0C3E1}" srcOrd="9" destOrd="0" presId="urn:microsoft.com/office/officeart/2005/8/layout/hProcess9"/>
    <dgm:cxn modelId="{5F91A8C3-434C-C845-A63B-EB2D8882D4F5}" type="presParOf" srcId="{170BFBFA-BBCC-4447-9B51-A0906F1DED09}" destId="{3642DF06-130E-2142-B86E-909F10090F7B}"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9DE26-C29F-4FFB-8E83-C4ACF132F676}">
      <dsp:nvSpPr>
        <dsp:cNvPr id="0" name=""/>
        <dsp:cNvSpPr/>
      </dsp:nvSpPr>
      <dsp:spPr>
        <a:xfrm>
          <a:off x="1983099" y="-76543"/>
          <a:ext cx="2118997" cy="202581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IE" sz="1600" b="1" kern="1200" dirty="0">
              <a:solidFill>
                <a:schemeClr val="tx1"/>
              </a:solidFill>
            </a:rPr>
            <a:t>Business</a:t>
          </a:r>
        </a:p>
      </dsp:txBody>
      <dsp:txXfrm>
        <a:off x="2227599" y="196162"/>
        <a:ext cx="1629998" cy="642807"/>
      </dsp:txXfrm>
    </dsp:sp>
    <dsp:sp modelId="{F1D8B970-53F3-4B98-BB67-FDD9DB1D5CCD}">
      <dsp:nvSpPr>
        <dsp:cNvPr id="0" name=""/>
        <dsp:cNvSpPr/>
      </dsp:nvSpPr>
      <dsp:spPr>
        <a:xfrm>
          <a:off x="2650136" y="719638"/>
          <a:ext cx="2346381" cy="1994909"/>
        </a:xfrm>
        <a:prstGeom prst="ellipse">
          <a:avLst/>
        </a:prstGeom>
        <a:solidFill>
          <a:schemeClr val="accent2">
            <a:alpha val="50000"/>
            <a:hueOff val="-4081280"/>
            <a:satOff val="-33333"/>
            <a:lumOff val="39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IE" sz="1600" b="1" kern="1200" dirty="0">
              <a:solidFill>
                <a:schemeClr val="tx1"/>
              </a:solidFill>
            </a:rPr>
            <a:t>Economics</a:t>
          </a:r>
        </a:p>
      </dsp:txBody>
      <dsp:txXfrm>
        <a:off x="3913572" y="949820"/>
        <a:ext cx="902454" cy="1534545"/>
      </dsp:txXfrm>
    </dsp:sp>
    <dsp:sp modelId="{86119D11-F5BA-4551-AB4C-C07B96411D7F}">
      <dsp:nvSpPr>
        <dsp:cNvPr id="0" name=""/>
        <dsp:cNvSpPr/>
      </dsp:nvSpPr>
      <dsp:spPr>
        <a:xfrm>
          <a:off x="1999762" y="1524629"/>
          <a:ext cx="2085672" cy="1946386"/>
        </a:xfrm>
        <a:prstGeom prst="ellipse">
          <a:avLst/>
        </a:prstGeom>
        <a:solidFill>
          <a:schemeClr val="accent2">
            <a:alpha val="50000"/>
            <a:hueOff val="-8162561"/>
            <a:satOff val="-66667"/>
            <a:lumOff val="79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IE" sz="1600" b="1" kern="1200" dirty="0">
              <a:solidFill>
                <a:schemeClr val="tx1"/>
              </a:solidFill>
            </a:rPr>
            <a:t>Political</a:t>
          </a:r>
          <a:r>
            <a:rPr lang="en-IE" sz="1600" kern="1200" dirty="0"/>
            <a:t> </a:t>
          </a:r>
          <a:r>
            <a:rPr lang="en-IE" sz="1600" b="1" kern="1200" dirty="0">
              <a:solidFill>
                <a:schemeClr val="tx1"/>
              </a:solidFill>
            </a:rPr>
            <a:t>Science</a:t>
          </a:r>
        </a:p>
      </dsp:txBody>
      <dsp:txXfrm>
        <a:off x="2240416" y="2591398"/>
        <a:ext cx="1604363" cy="617603"/>
      </dsp:txXfrm>
    </dsp:sp>
    <dsp:sp modelId="{012964FA-E732-4300-903A-3CD7437A076A}">
      <dsp:nvSpPr>
        <dsp:cNvPr id="0" name=""/>
        <dsp:cNvSpPr/>
      </dsp:nvSpPr>
      <dsp:spPr>
        <a:xfrm>
          <a:off x="1073852" y="750908"/>
          <a:ext cx="2172375" cy="1948010"/>
        </a:xfrm>
        <a:prstGeom prst="ellipse">
          <a:avLst/>
        </a:prstGeom>
        <a:solidFill>
          <a:schemeClr val="accent2">
            <a:alpha val="50000"/>
            <a:hueOff val="-12243841"/>
            <a:satOff val="-100000"/>
            <a:lumOff val="1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IE" sz="1600" b="1" kern="1200" dirty="0">
              <a:solidFill>
                <a:schemeClr val="tx1"/>
              </a:solidFill>
            </a:rPr>
            <a:t>Sociology</a:t>
          </a:r>
        </a:p>
      </dsp:txBody>
      <dsp:txXfrm>
        <a:off x="1240958" y="975678"/>
        <a:ext cx="835528" cy="1498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81F52-D727-E642-AC88-68477799B375}">
      <dsp:nvSpPr>
        <dsp:cNvPr id="0" name=""/>
        <dsp:cNvSpPr/>
      </dsp:nvSpPr>
      <dsp:spPr>
        <a:xfrm rot="5400000">
          <a:off x="581699" y="697601"/>
          <a:ext cx="612646" cy="69747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0A45F6-297B-AA48-A0FC-C2B8DAC2049C}">
      <dsp:nvSpPr>
        <dsp:cNvPr id="0" name=""/>
        <dsp:cNvSpPr/>
      </dsp:nvSpPr>
      <dsp:spPr>
        <a:xfrm>
          <a:off x="419385" y="18471"/>
          <a:ext cx="1031335" cy="721901"/>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1 entry pathway</a:t>
          </a:r>
        </a:p>
      </dsp:txBody>
      <dsp:txXfrm>
        <a:off x="454632" y="53718"/>
        <a:ext cx="960841" cy="651407"/>
      </dsp:txXfrm>
    </dsp:sp>
    <dsp:sp modelId="{089FF149-729A-A341-BDB5-2C238B8704C6}">
      <dsp:nvSpPr>
        <dsp:cNvPr id="0" name=""/>
        <dsp:cNvSpPr/>
      </dsp:nvSpPr>
      <dsp:spPr>
        <a:xfrm>
          <a:off x="1450720" y="87321"/>
          <a:ext cx="750095" cy="583472"/>
        </a:xfrm>
        <a:prstGeom prst="rect">
          <a:avLst/>
        </a:prstGeom>
        <a:noFill/>
        <a:ln>
          <a:noFill/>
        </a:ln>
        <a:effectLst/>
      </dsp:spPr>
      <dsp:style>
        <a:lnRef idx="0">
          <a:scrgbClr r="0" g="0" b="0"/>
        </a:lnRef>
        <a:fillRef idx="0">
          <a:scrgbClr r="0" g="0" b="0"/>
        </a:fillRef>
        <a:effectRef idx="0">
          <a:scrgbClr r="0" g="0" b="0"/>
        </a:effectRef>
        <a:fontRef idx="minor"/>
      </dsp:style>
    </dsp:sp>
    <dsp:sp modelId="{8A5AA01D-BC1C-1B49-8087-4413080D3A0F}">
      <dsp:nvSpPr>
        <dsp:cNvPr id="0" name=""/>
        <dsp:cNvSpPr/>
      </dsp:nvSpPr>
      <dsp:spPr>
        <a:xfrm rot="5400000">
          <a:off x="1436786" y="1508535"/>
          <a:ext cx="612646" cy="69747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5EBA3A-A332-BB42-BA48-CEDBCD5666FC}">
      <dsp:nvSpPr>
        <dsp:cNvPr id="0" name=""/>
        <dsp:cNvSpPr/>
      </dsp:nvSpPr>
      <dsp:spPr>
        <a:xfrm>
          <a:off x="1274472" y="829404"/>
          <a:ext cx="1031335" cy="721901"/>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4 disciplines</a:t>
          </a:r>
        </a:p>
      </dsp:txBody>
      <dsp:txXfrm>
        <a:off x="1309719" y="864651"/>
        <a:ext cx="960841" cy="651407"/>
      </dsp:txXfrm>
    </dsp:sp>
    <dsp:sp modelId="{AA9D8E92-2873-0F45-88F5-C014C9BC218C}">
      <dsp:nvSpPr>
        <dsp:cNvPr id="0" name=""/>
        <dsp:cNvSpPr/>
      </dsp:nvSpPr>
      <dsp:spPr>
        <a:xfrm>
          <a:off x="2314058" y="959571"/>
          <a:ext cx="750095" cy="583472"/>
        </a:xfrm>
        <a:prstGeom prst="rect">
          <a:avLst/>
        </a:prstGeom>
        <a:noFill/>
        <a:ln>
          <a:noFill/>
        </a:ln>
        <a:effectLst/>
      </dsp:spPr>
      <dsp:style>
        <a:lnRef idx="0">
          <a:scrgbClr r="0" g="0" b="0"/>
        </a:lnRef>
        <a:fillRef idx="0">
          <a:scrgbClr r="0" g="0" b="0"/>
        </a:fillRef>
        <a:effectRef idx="0">
          <a:scrgbClr r="0" g="0" b="0"/>
        </a:effectRef>
        <a:fontRef idx="minor"/>
      </dsp:style>
    </dsp:sp>
    <dsp:sp modelId="{5EF63C16-9B37-DA4D-AD86-532D8130A328}">
      <dsp:nvSpPr>
        <dsp:cNvPr id="0" name=""/>
        <dsp:cNvSpPr/>
      </dsp:nvSpPr>
      <dsp:spPr>
        <a:xfrm rot="5400000">
          <a:off x="2291872" y="2319468"/>
          <a:ext cx="612646" cy="69747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7AA539-F303-3147-BFF4-5351C790137C}">
      <dsp:nvSpPr>
        <dsp:cNvPr id="0" name=""/>
        <dsp:cNvSpPr/>
      </dsp:nvSpPr>
      <dsp:spPr>
        <a:xfrm>
          <a:off x="2129558" y="1640338"/>
          <a:ext cx="1031335" cy="721901"/>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10 different degree options</a:t>
          </a:r>
        </a:p>
      </dsp:txBody>
      <dsp:txXfrm>
        <a:off x="2164805" y="1675585"/>
        <a:ext cx="960841" cy="651407"/>
      </dsp:txXfrm>
    </dsp:sp>
    <dsp:sp modelId="{D9717BF2-427F-B74E-9169-E333E34E2516}">
      <dsp:nvSpPr>
        <dsp:cNvPr id="0" name=""/>
        <dsp:cNvSpPr/>
      </dsp:nvSpPr>
      <dsp:spPr>
        <a:xfrm>
          <a:off x="3160893" y="1709187"/>
          <a:ext cx="750095" cy="583472"/>
        </a:xfrm>
        <a:prstGeom prst="rect">
          <a:avLst/>
        </a:prstGeom>
        <a:noFill/>
        <a:ln>
          <a:noFill/>
        </a:ln>
        <a:effectLst/>
      </dsp:spPr>
      <dsp:style>
        <a:lnRef idx="0">
          <a:scrgbClr r="0" g="0" b="0"/>
        </a:lnRef>
        <a:fillRef idx="0">
          <a:scrgbClr r="0" g="0" b="0"/>
        </a:fillRef>
        <a:effectRef idx="0">
          <a:scrgbClr r="0" g="0" b="0"/>
        </a:effectRef>
        <a:fontRef idx="minor"/>
      </dsp:style>
    </dsp:sp>
    <dsp:sp modelId="{57EC31AB-87A3-1C4D-A374-2F6043906C60}">
      <dsp:nvSpPr>
        <dsp:cNvPr id="0" name=""/>
        <dsp:cNvSpPr/>
      </dsp:nvSpPr>
      <dsp:spPr>
        <a:xfrm>
          <a:off x="2984645" y="2451271"/>
          <a:ext cx="1031335" cy="721901"/>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22 exit routes</a:t>
          </a:r>
        </a:p>
      </dsp:txBody>
      <dsp:txXfrm>
        <a:off x="3019892" y="2486518"/>
        <a:ext cx="960841" cy="6514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3AC87-9BCA-47D2-B2D2-F4008E00C2E2}">
      <dsp:nvSpPr>
        <dsp:cNvPr id="0" name=""/>
        <dsp:cNvSpPr/>
      </dsp:nvSpPr>
      <dsp:spPr>
        <a:xfrm>
          <a:off x="863238" y="718512"/>
          <a:ext cx="502494" cy="564570"/>
        </a:xfrm>
        <a:prstGeom prst="ellipse">
          <a:avLst/>
        </a:prstGeom>
        <a:gradFill rotWithShape="0">
          <a:gsLst>
            <a:gs pos="0">
              <a:srgbClr val="A5A5A5">
                <a:hueOff val="0"/>
                <a:satOff val="0"/>
                <a:lumOff val="0"/>
                <a:alphaOff val="0"/>
                <a:lumMod val="110000"/>
                <a:satMod val="105000"/>
                <a:tint val="67000"/>
              </a:srgbClr>
            </a:gs>
            <a:gs pos="50000">
              <a:srgbClr val="A5A5A5">
                <a:hueOff val="0"/>
                <a:satOff val="0"/>
                <a:lumOff val="0"/>
                <a:alphaOff val="0"/>
                <a:lumMod val="105000"/>
                <a:satMod val="103000"/>
                <a:tint val="73000"/>
              </a:srgbClr>
            </a:gs>
            <a:gs pos="100000">
              <a:srgbClr val="A5A5A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IE" sz="700" kern="1200" dirty="0">
              <a:solidFill>
                <a:sysClr val="windowText" lastClr="000000"/>
              </a:solidFill>
              <a:latin typeface="Calibri" panose="020F0502020204030204"/>
              <a:ea typeface="+mn-ea"/>
              <a:cs typeface="+mn-cs"/>
            </a:rPr>
            <a:t>Single </a:t>
          </a:r>
          <a:r>
            <a:rPr lang="en-IE" sz="700" kern="1200" dirty="0" err="1">
              <a:solidFill>
                <a:sysClr val="windowText" lastClr="000000"/>
              </a:solidFill>
              <a:latin typeface="Calibri" panose="020F0502020204030204"/>
              <a:ea typeface="+mn-ea"/>
              <a:cs typeface="+mn-cs"/>
            </a:rPr>
            <a:t>Honor</a:t>
          </a:r>
          <a:r>
            <a:rPr lang="en-IE" sz="700" kern="1200" dirty="0">
              <a:solidFill>
                <a:sysClr val="windowText" lastClr="000000"/>
              </a:solidFill>
              <a:latin typeface="Calibri" panose="020F0502020204030204"/>
              <a:ea typeface="+mn-ea"/>
              <a:cs typeface="+mn-cs"/>
            </a:rPr>
            <a:t> Degrees</a:t>
          </a:r>
        </a:p>
      </dsp:txBody>
      <dsp:txXfrm>
        <a:off x="936827" y="801191"/>
        <a:ext cx="355316" cy="399212"/>
      </dsp:txXfrm>
    </dsp:sp>
    <dsp:sp modelId="{B423E55F-95D6-4683-9B34-E2E72C3F2CE3}">
      <dsp:nvSpPr>
        <dsp:cNvPr id="0" name=""/>
        <dsp:cNvSpPr/>
      </dsp:nvSpPr>
      <dsp:spPr>
        <a:xfrm rot="16200000">
          <a:off x="1046291" y="514200"/>
          <a:ext cx="136387" cy="159009"/>
        </a:xfrm>
        <a:prstGeom prst="rightArrow">
          <a:avLst>
            <a:gd name="adj1" fmla="val 60000"/>
            <a:gd name="adj2" fmla="val 50000"/>
          </a:avLst>
        </a:prstGeom>
        <a:gradFill rotWithShape="0">
          <a:gsLst>
            <a:gs pos="0">
              <a:srgbClr val="FFC000">
                <a:hueOff val="0"/>
                <a:satOff val="0"/>
                <a:lumOff val="0"/>
                <a:alphaOff val="0"/>
                <a:lumMod val="110000"/>
                <a:satMod val="105000"/>
                <a:tint val="67000"/>
              </a:srgbClr>
            </a:gs>
            <a:gs pos="50000">
              <a:srgbClr val="FFC000">
                <a:hueOff val="0"/>
                <a:satOff val="0"/>
                <a:lumOff val="0"/>
                <a:alphaOff val="0"/>
                <a:lumMod val="105000"/>
                <a:satMod val="103000"/>
                <a:tint val="73000"/>
              </a:srgbClr>
            </a:gs>
            <a:gs pos="100000">
              <a:srgbClr val="FFC000">
                <a:hueOff val="0"/>
                <a:satOff val="0"/>
                <a:lumOff val="0"/>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solidFill>
            <a:latin typeface="Calibri" panose="020F0502020204030204"/>
            <a:ea typeface="+mn-ea"/>
            <a:cs typeface="+mn-cs"/>
          </a:endParaRPr>
        </a:p>
      </dsp:txBody>
      <dsp:txXfrm>
        <a:off x="1066749" y="566460"/>
        <a:ext cx="95471" cy="95405"/>
      </dsp:txXfrm>
    </dsp:sp>
    <dsp:sp modelId="{C5D0A5E1-338A-47FE-AB21-A3A8262AB793}">
      <dsp:nvSpPr>
        <dsp:cNvPr id="0" name=""/>
        <dsp:cNvSpPr/>
      </dsp:nvSpPr>
      <dsp:spPr>
        <a:xfrm>
          <a:off x="672838" y="112915"/>
          <a:ext cx="883293" cy="348261"/>
        </a:xfrm>
        <a:prstGeom prst="ellipse">
          <a:avLst/>
        </a:prstGeom>
        <a:gradFill rotWithShape="0">
          <a:gsLst>
            <a:gs pos="0">
              <a:srgbClr val="FFDD9C"/>
            </a:gs>
            <a:gs pos="50000">
              <a:srgbClr val="FFC000">
                <a:hueOff val="0"/>
                <a:satOff val="0"/>
                <a:lumOff val="0"/>
                <a:alphaOff val="0"/>
                <a:lumMod val="105000"/>
                <a:satMod val="103000"/>
                <a:tint val="73000"/>
              </a:srgbClr>
            </a:gs>
            <a:gs pos="100000">
              <a:srgbClr val="FFC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IE" sz="800" b="0" kern="1200" dirty="0">
              <a:solidFill>
                <a:sysClr val="windowText" lastClr="000000"/>
              </a:solidFill>
              <a:latin typeface="Calibri" panose="020F0502020204030204"/>
              <a:ea typeface="+mn-ea"/>
              <a:cs typeface="+mn-cs"/>
            </a:rPr>
            <a:t>Economics</a:t>
          </a:r>
          <a:r>
            <a:rPr lang="en-IE" sz="800" kern="1200" dirty="0">
              <a:solidFill>
                <a:sysClr val="windowText" lastClr="000000"/>
              </a:solidFill>
              <a:latin typeface="Calibri" panose="020F0502020204030204"/>
              <a:ea typeface="+mn-ea"/>
              <a:cs typeface="+mn-cs"/>
            </a:rPr>
            <a:t> </a:t>
          </a:r>
        </a:p>
      </dsp:txBody>
      <dsp:txXfrm>
        <a:off x="802193" y="163917"/>
        <a:ext cx="624583" cy="246257"/>
      </dsp:txXfrm>
    </dsp:sp>
    <dsp:sp modelId="{19E931F7-7F85-4248-B36A-72D2EA65FB49}">
      <dsp:nvSpPr>
        <dsp:cNvPr id="0" name=""/>
        <dsp:cNvSpPr/>
      </dsp:nvSpPr>
      <dsp:spPr>
        <a:xfrm>
          <a:off x="1413074" y="921292"/>
          <a:ext cx="114050" cy="159009"/>
        </a:xfrm>
        <a:prstGeom prst="rightArrow">
          <a:avLst>
            <a:gd name="adj1" fmla="val 60000"/>
            <a:gd name="adj2" fmla="val 50000"/>
          </a:avLst>
        </a:prstGeom>
        <a:gradFill rotWithShape="0">
          <a:gsLst>
            <a:gs pos="0">
              <a:srgbClr val="FFC000">
                <a:hueOff val="3465231"/>
                <a:satOff val="-15989"/>
                <a:lumOff val="588"/>
                <a:alphaOff val="0"/>
                <a:lumMod val="110000"/>
                <a:satMod val="105000"/>
                <a:tint val="67000"/>
              </a:srgbClr>
            </a:gs>
            <a:gs pos="50000">
              <a:srgbClr val="FFC000">
                <a:hueOff val="3465231"/>
                <a:satOff val="-15989"/>
                <a:lumOff val="588"/>
                <a:alphaOff val="0"/>
                <a:lumMod val="105000"/>
                <a:satMod val="103000"/>
                <a:tint val="73000"/>
              </a:srgbClr>
            </a:gs>
            <a:gs pos="100000">
              <a:srgbClr val="FFC000">
                <a:hueOff val="3465231"/>
                <a:satOff val="-15989"/>
                <a:lumOff val="588"/>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solidFill>
            <a:latin typeface="Calibri" panose="020F0502020204030204"/>
            <a:ea typeface="+mn-ea"/>
            <a:cs typeface="+mn-cs"/>
          </a:endParaRPr>
        </a:p>
      </dsp:txBody>
      <dsp:txXfrm>
        <a:off x="1413074" y="953094"/>
        <a:ext cx="79835" cy="95405"/>
      </dsp:txXfrm>
    </dsp:sp>
    <dsp:sp modelId="{A4395CC8-5162-4F86-8E14-781A951E78BF}">
      <dsp:nvSpPr>
        <dsp:cNvPr id="0" name=""/>
        <dsp:cNvSpPr/>
      </dsp:nvSpPr>
      <dsp:spPr>
        <a:xfrm>
          <a:off x="1580923" y="805958"/>
          <a:ext cx="494626" cy="389677"/>
        </a:xfrm>
        <a:prstGeom prst="ellipse">
          <a:avLst/>
        </a:prstGeom>
        <a:gradFill rotWithShape="0">
          <a:gsLst>
            <a:gs pos="0">
              <a:srgbClr val="FFC000">
                <a:hueOff val="3465231"/>
                <a:satOff val="-15989"/>
                <a:lumOff val="588"/>
                <a:alphaOff val="0"/>
                <a:lumMod val="110000"/>
                <a:satMod val="105000"/>
                <a:tint val="67000"/>
              </a:srgbClr>
            </a:gs>
            <a:gs pos="66350">
              <a:srgbClr val="99F489"/>
            </a:gs>
            <a:gs pos="50000">
              <a:srgbClr val="FFC000">
                <a:hueOff val="3465231"/>
                <a:satOff val="-15989"/>
                <a:lumOff val="588"/>
                <a:alphaOff val="0"/>
                <a:lumMod val="105000"/>
                <a:satMod val="103000"/>
                <a:tint val="73000"/>
              </a:srgbClr>
            </a:gs>
            <a:gs pos="100000">
              <a:srgbClr val="FFC000">
                <a:hueOff val="3465231"/>
                <a:satOff val="-15989"/>
                <a:lumOff val="588"/>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IE" sz="700" kern="1200">
              <a:solidFill>
                <a:sysClr val="windowText" lastClr="000000"/>
              </a:solidFill>
              <a:latin typeface="Calibri" panose="020F0502020204030204"/>
              <a:ea typeface="+mn-ea"/>
              <a:cs typeface="+mn-cs"/>
            </a:rPr>
            <a:t>Political Science</a:t>
          </a:r>
        </a:p>
      </dsp:txBody>
      <dsp:txXfrm>
        <a:off x="1653359" y="863025"/>
        <a:ext cx="349754" cy="275543"/>
      </dsp:txXfrm>
    </dsp:sp>
    <dsp:sp modelId="{996624AA-C172-4589-AC44-B55184D95475}">
      <dsp:nvSpPr>
        <dsp:cNvPr id="0" name=""/>
        <dsp:cNvSpPr/>
      </dsp:nvSpPr>
      <dsp:spPr>
        <a:xfrm rot="5400000">
          <a:off x="1049721" y="1322108"/>
          <a:ext cx="129527" cy="159009"/>
        </a:xfrm>
        <a:prstGeom prst="rightArrow">
          <a:avLst>
            <a:gd name="adj1" fmla="val 60000"/>
            <a:gd name="adj2" fmla="val 50000"/>
          </a:avLst>
        </a:prstGeom>
        <a:gradFill rotWithShape="0">
          <a:gsLst>
            <a:gs pos="38000">
              <a:srgbClr val="CCCCFF"/>
            </a:gs>
            <a:gs pos="100000">
              <a:srgbClr val="CCCCFF"/>
            </a:gs>
            <a:gs pos="100000">
              <a:srgbClr val="FFC000">
                <a:hueOff val="6930461"/>
                <a:satOff val="-31979"/>
                <a:lumOff val="1177"/>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solidFill>
            <a:latin typeface="Calibri" panose="020F0502020204030204"/>
            <a:ea typeface="+mn-ea"/>
            <a:cs typeface="+mn-cs"/>
          </a:endParaRPr>
        </a:p>
      </dsp:txBody>
      <dsp:txXfrm>
        <a:off x="1069150" y="1334481"/>
        <a:ext cx="90669" cy="95405"/>
      </dsp:txXfrm>
    </dsp:sp>
    <dsp:sp modelId="{AA634A11-A221-45B5-AB0A-4DF81CF89A8D}">
      <dsp:nvSpPr>
        <dsp:cNvPr id="0" name=""/>
        <dsp:cNvSpPr/>
      </dsp:nvSpPr>
      <dsp:spPr>
        <a:xfrm>
          <a:off x="851395" y="1527474"/>
          <a:ext cx="526180" cy="374147"/>
        </a:xfrm>
        <a:prstGeom prst="ellipse">
          <a:avLst/>
        </a:prstGeom>
        <a:solidFill>
          <a:srgbClr val="CCCC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IE" sz="700" kern="1200">
              <a:solidFill>
                <a:sysClr val="windowText" lastClr="000000"/>
              </a:solidFill>
              <a:latin typeface="Calibri" panose="020F0502020204030204"/>
              <a:ea typeface="+mn-ea"/>
              <a:cs typeface="+mn-cs"/>
            </a:rPr>
            <a:t>Business</a:t>
          </a:r>
        </a:p>
      </dsp:txBody>
      <dsp:txXfrm>
        <a:off x="928452" y="1582267"/>
        <a:ext cx="372066" cy="264561"/>
      </dsp:txXfrm>
    </dsp:sp>
    <dsp:sp modelId="{2A1DCCC5-F52E-4A59-BD17-9DE46C601177}">
      <dsp:nvSpPr>
        <dsp:cNvPr id="0" name=""/>
        <dsp:cNvSpPr/>
      </dsp:nvSpPr>
      <dsp:spPr>
        <a:xfrm rot="10800000">
          <a:off x="718009" y="921292"/>
          <a:ext cx="102628" cy="159009"/>
        </a:xfrm>
        <a:prstGeom prst="rightArrow">
          <a:avLst>
            <a:gd name="adj1" fmla="val 60000"/>
            <a:gd name="adj2" fmla="val 50000"/>
          </a:avLst>
        </a:prstGeom>
        <a:gradFill rotWithShape="0">
          <a:gsLst>
            <a:gs pos="0">
              <a:srgbClr val="95CFF3"/>
            </a:gs>
            <a:gs pos="50000">
              <a:srgbClr val="95CFF3"/>
            </a:gs>
            <a:gs pos="98000">
              <a:srgbClr val="95CFF3"/>
            </a:gs>
            <a:gs pos="100000">
              <a:srgbClr val="95CFF3"/>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solidFill>
            <a:latin typeface="Calibri" panose="020F0502020204030204"/>
            <a:ea typeface="+mn-ea"/>
            <a:cs typeface="+mn-cs"/>
          </a:endParaRPr>
        </a:p>
      </dsp:txBody>
      <dsp:txXfrm rot="10800000">
        <a:off x="748797" y="953094"/>
        <a:ext cx="71840" cy="95405"/>
      </dsp:txXfrm>
    </dsp:sp>
    <dsp:sp modelId="{31688000-EDE8-4EA0-BE03-9A71DAE3F3FA}">
      <dsp:nvSpPr>
        <dsp:cNvPr id="0" name=""/>
        <dsp:cNvSpPr/>
      </dsp:nvSpPr>
      <dsp:spPr>
        <a:xfrm>
          <a:off x="131869" y="791098"/>
          <a:ext cx="537731" cy="419398"/>
        </a:xfrm>
        <a:prstGeom prst="ellipse">
          <a:avLst/>
        </a:prstGeom>
        <a:gradFill rotWithShape="0">
          <a:gsLst>
            <a:gs pos="69050">
              <a:srgbClr val="95CFF3"/>
            </a:gs>
            <a:gs pos="48000">
              <a:srgbClr val="95CFF3"/>
            </a:gs>
            <a:gs pos="100000">
              <a:srgbClr val="95CFF3"/>
            </a:gs>
            <a:gs pos="100000">
              <a:srgbClr val="FFC000">
                <a:hueOff val="10395692"/>
                <a:satOff val="-47968"/>
                <a:lumOff val="1765"/>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IE" sz="700" kern="1200">
              <a:solidFill>
                <a:sysClr val="windowText" lastClr="000000"/>
              </a:solidFill>
              <a:latin typeface="Calibri" panose="020F0502020204030204"/>
              <a:ea typeface="+mn-ea"/>
              <a:cs typeface="+mn-cs"/>
            </a:rPr>
            <a:t>Sociology</a:t>
          </a:r>
        </a:p>
      </dsp:txBody>
      <dsp:txXfrm>
        <a:off x="210618" y="852517"/>
        <a:ext cx="380233" cy="296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7BF00-32EC-4614-8512-798646D0A4EE}">
      <dsp:nvSpPr>
        <dsp:cNvPr id="0" name=""/>
        <dsp:cNvSpPr/>
      </dsp:nvSpPr>
      <dsp:spPr>
        <a:xfrm>
          <a:off x="1015140" y="700815"/>
          <a:ext cx="420024" cy="420024"/>
        </a:xfrm>
        <a:prstGeom prst="ellipse">
          <a:avLst/>
        </a:prstGeom>
        <a:gradFill rotWithShape="0">
          <a:gsLst>
            <a:gs pos="0">
              <a:srgbClr val="A5A5A5">
                <a:hueOff val="0"/>
                <a:satOff val="0"/>
                <a:lumOff val="0"/>
                <a:alphaOff val="0"/>
                <a:lumMod val="110000"/>
                <a:satMod val="105000"/>
                <a:tint val="67000"/>
              </a:srgbClr>
            </a:gs>
            <a:gs pos="50000">
              <a:srgbClr val="A5A5A5">
                <a:hueOff val="0"/>
                <a:satOff val="0"/>
                <a:lumOff val="0"/>
                <a:alphaOff val="0"/>
                <a:lumMod val="105000"/>
                <a:satMod val="103000"/>
                <a:tint val="73000"/>
              </a:srgbClr>
            </a:gs>
            <a:gs pos="100000">
              <a:srgbClr val="A5A5A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Joint Honor Degrees </a:t>
          </a:r>
        </a:p>
      </dsp:txBody>
      <dsp:txXfrm>
        <a:off x="1076651" y="762326"/>
        <a:ext cx="297002" cy="297002"/>
      </dsp:txXfrm>
    </dsp:sp>
    <dsp:sp modelId="{F2347155-CE07-45D9-8A63-7271C0BE8442}">
      <dsp:nvSpPr>
        <dsp:cNvPr id="0" name=""/>
        <dsp:cNvSpPr/>
      </dsp:nvSpPr>
      <dsp:spPr>
        <a:xfrm rot="16200000">
          <a:off x="1178388" y="545565"/>
          <a:ext cx="93528" cy="139325"/>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solidFill>
            <a:latin typeface="Calibri" panose="020F0502020204030204"/>
            <a:ea typeface="+mn-ea"/>
            <a:cs typeface="+mn-cs"/>
          </a:endParaRPr>
        </a:p>
      </dsp:txBody>
      <dsp:txXfrm>
        <a:off x="1192417" y="587459"/>
        <a:ext cx="65470" cy="83595"/>
      </dsp:txXfrm>
    </dsp:sp>
    <dsp:sp modelId="{F3D3763D-CB81-4487-BCF4-212FE14902D9}">
      <dsp:nvSpPr>
        <dsp:cNvPr id="0" name=""/>
        <dsp:cNvSpPr/>
      </dsp:nvSpPr>
      <dsp:spPr>
        <a:xfrm>
          <a:off x="964278" y="2597"/>
          <a:ext cx="521749" cy="521749"/>
        </a:xfrm>
        <a:prstGeom prst="ellipse">
          <a:avLst/>
        </a:prstGeom>
        <a:gradFill rotWithShape="0">
          <a:gsLst>
            <a:gs pos="100000">
              <a:srgbClr val="9FF390"/>
            </a:gs>
            <a:gs pos="50000">
              <a:srgbClr val="FFC000">
                <a:hueOff val="0"/>
                <a:satOff val="0"/>
                <a:lumOff val="0"/>
                <a:alphaOff val="0"/>
                <a:lumMod val="110000"/>
                <a:satMod val="105000"/>
                <a:tint val="67000"/>
              </a:srgbClr>
            </a:gs>
            <a:gs pos="50000">
              <a:srgbClr val="9FF390"/>
            </a:gs>
            <a:gs pos="100000">
              <a:srgbClr val="FFC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dirty="0">
              <a:solidFill>
                <a:sysClr val="windowText" lastClr="000000"/>
              </a:solidFill>
              <a:latin typeface="Calibri" panose="020F0502020204030204"/>
              <a:ea typeface="+mn-ea"/>
              <a:cs typeface="+mn-cs"/>
            </a:rPr>
            <a:t>Economics and Political Science </a:t>
          </a:r>
        </a:p>
      </dsp:txBody>
      <dsp:txXfrm>
        <a:off x="1040686" y="79005"/>
        <a:ext cx="368933" cy="368933"/>
      </dsp:txXfrm>
    </dsp:sp>
    <dsp:sp modelId="{B3B01B35-26B4-4129-8EC6-FEE996401EF4}">
      <dsp:nvSpPr>
        <dsp:cNvPr id="0" name=""/>
        <dsp:cNvSpPr/>
      </dsp:nvSpPr>
      <dsp:spPr>
        <a:xfrm rot="19800000">
          <a:off x="1434385" y="693365"/>
          <a:ext cx="93528" cy="139325"/>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solidFill>
            <a:latin typeface="Calibri" panose="020F0502020204030204"/>
            <a:ea typeface="+mn-ea"/>
            <a:cs typeface="+mn-cs"/>
          </a:endParaRPr>
        </a:p>
      </dsp:txBody>
      <dsp:txXfrm>
        <a:off x="1436265" y="728245"/>
        <a:ext cx="65470" cy="83595"/>
      </dsp:txXfrm>
    </dsp:sp>
    <dsp:sp modelId="{A2787F89-9164-4045-BDB5-33DBB91BC219}">
      <dsp:nvSpPr>
        <dsp:cNvPr id="0" name=""/>
        <dsp:cNvSpPr/>
      </dsp:nvSpPr>
      <dsp:spPr>
        <a:xfrm>
          <a:off x="1524904" y="326275"/>
          <a:ext cx="521749" cy="521749"/>
        </a:xfrm>
        <a:prstGeom prst="ellipse">
          <a:avLst/>
        </a:prstGeom>
        <a:gradFill rotWithShape="0">
          <a:gsLst>
            <a:gs pos="100000">
              <a:srgbClr val="9ED9DA"/>
            </a:gs>
            <a:gs pos="48000">
              <a:srgbClr val="FFDD9C"/>
            </a:gs>
            <a:gs pos="50000">
              <a:srgbClr val="95CFF3"/>
            </a:gs>
            <a:gs pos="81400">
              <a:srgbClr val="95CFF3"/>
            </a:gs>
            <a:gs pos="100000">
              <a:srgbClr val="95CFF3"/>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Economics and Sociology</a:t>
          </a:r>
        </a:p>
      </dsp:txBody>
      <dsp:txXfrm>
        <a:off x="1601312" y="402683"/>
        <a:ext cx="368933" cy="368933"/>
      </dsp:txXfrm>
    </dsp:sp>
    <dsp:sp modelId="{4F7A5765-A610-44E2-B0C5-F86AB008253C}">
      <dsp:nvSpPr>
        <dsp:cNvPr id="0" name=""/>
        <dsp:cNvSpPr/>
      </dsp:nvSpPr>
      <dsp:spPr>
        <a:xfrm rot="1800000">
          <a:off x="1434385" y="988965"/>
          <a:ext cx="93528" cy="139325"/>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solidFill>
            <a:latin typeface="Calibri" panose="020F0502020204030204"/>
            <a:ea typeface="+mn-ea"/>
            <a:cs typeface="+mn-cs"/>
          </a:endParaRPr>
        </a:p>
      </dsp:txBody>
      <dsp:txXfrm>
        <a:off x="1436265" y="1009816"/>
        <a:ext cx="65470" cy="83595"/>
      </dsp:txXfrm>
    </dsp:sp>
    <dsp:sp modelId="{425013E1-1DAF-441F-A81F-39E3F3F602FE}">
      <dsp:nvSpPr>
        <dsp:cNvPr id="0" name=""/>
        <dsp:cNvSpPr/>
      </dsp:nvSpPr>
      <dsp:spPr>
        <a:xfrm>
          <a:off x="1524904" y="973631"/>
          <a:ext cx="521749" cy="521749"/>
        </a:xfrm>
        <a:prstGeom prst="ellipse">
          <a:avLst/>
        </a:prstGeom>
        <a:gradFill rotWithShape="0">
          <a:gsLst>
            <a:gs pos="61000">
              <a:srgbClr val="95CFF3"/>
            </a:gs>
            <a:gs pos="100000">
              <a:srgbClr val="95CFF3"/>
            </a:gs>
            <a:gs pos="0">
              <a:srgbClr val="FFC000">
                <a:hueOff val="4158277"/>
                <a:satOff val="-19187"/>
                <a:lumOff val="706"/>
                <a:alphaOff val="0"/>
                <a:lumMod val="110000"/>
                <a:satMod val="105000"/>
                <a:tint val="67000"/>
              </a:srgbClr>
            </a:gs>
            <a:gs pos="50000">
              <a:srgbClr val="FFC000">
                <a:hueOff val="4158277"/>
                <a:satOff val="-19187"/>
                <a:lumOff val="706"/>
                <a:alphaOff val="0"/>
                <a:lumMod val="105000"/>
                <a:satMod val="103000"/>
                <a:tint val="73000"/>
              </a:srgbClr>
            </a:gs>
            <a:gs pos="100000">
              <a:srgbClr val="95CFF3"/>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Political Science and Sociology</a:t>
          </a:r>
        </a:p>
      </dsp:txBody>
      <dsp:txXfrm>
        <a:off x="1601312" y="1050039"/>
        <a:ext cx="368933" cy="368933"/>
      </dsp:txXfrm>
    </dsp:sp>
    <dsp:sp modelId="{246E898F-D3C1-48D7-8E8B-999157851932}">
      <dsp:nvSpPr>
        <dsp:cNvPr id="0" name=""/>
        <dsp:cNvSpPr/>
      </dsp:nvSpPr>
      <dsp:spPr>
        <a:xfrm rot="5400000">
          <a:off x="1178388" y="1136765"/>
          <a:ext cx="93528" cy="139325"/>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solidFill>
            <a:latin typeface="Calibri" panose="020F0502020204030204"/>
            <a:ea typeface="+mn-ea"/>
            <a:cs typeface="+mn-cs"/>
          </a:endParaRPr>
        </a:p>
      </dsp:txBody>
      <dsp:txXfrm>
        <a:off x="1192417" y="1150601"/>
        <a:ext cx="65470" cy="83595"/>
      </dsp:txXfrm>
    </dsp:sp>
    <dsp:sp modelId="{A5F0ED06-C563-4265-A521-584D2C168941}">
      <dsp:nvSpPr>
        <dsp:cNvPr id="0" name=""/>
        <dsp:cNvSpPr/>
      </dsp:nvSpPr>
      <dsp:spPr>
        <a:xfrm>
          <a:off x="964278" y="1297309"/>
          <a:ext cx="521749" cy="521749"/>
        </a:xfrm>
        <a:prstGeom prst="ellipse">
          <a:avLst/>
        </a:prstGeom>
        <a:gradFill rotWithShape="0">
          <a:gsLst>
            <a:gs pos="50000">
              <a:srgbClr val="CCCCFF"/>
            </a:gs>
            <a:gs pos="50000">
              <a:srgbClr val="CCCCFF"/>
            </a:gs>
            <a:gs pos="4000">
              <a:srgbClr val="CCCCFF"/>
            </a:gs>
            <a:gs pos="50000">
              <a:srgbClr val="CCCCFF"/>
            </a:gs>
            <a:gs pos="59000">
              <a:srgbClr val="FFDD9C"/>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Business and Economics </a:t>
          </a:r>
        </a:p>
      </dsp:txBody>
      <dsp:txXfrm>
        <a:off x="1040686" y="1373717"/>
        <a:ext cx="368933" cy="368933"/>
      </dsp:txXfrm>
    </dsp:sp>
    <dsp:sp modelId="{74C6D8EB-3B2E-415D-B932-02FD0A9B4308}">
      <dsp:nvSpPr>
        <dsp:cNvPr id="0" name=""/>
        <dsp:cNvSpPr/>
      </dsp:nvSpPr>
      <dsp:spPr>
        <a:xfrm rot="9000000">
          <a:off x="922391" y="988965"/>
          <a:ext cx="93528" cy="139325"/>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solidFill>
            <a:latin typeface="Calibri" panose="020F0502020204030204"/>
            <a:ea typeface="+mn-ea"/>
            <a:cs typeface="+mn-cs"/>
          </a:endParaRPr>
        </a:p>
      </dsp:txBody>
      <dsp:txXfrm rot="10800000">
        <a:off x="948569" y="1009816"/>
        <a:ext cx="65470" cy="83595"/>
      </dsp:txXfrm>
    </dsp:sp>
    <dsp:sp modelId="{EE0027E1-8384-4235-B781-24B867B4E4BE}">
      <dsp:nvSpPr>
        <dsp:cNvPr id="0" name=""/>
        <dsp:cNvSpPr/>
      </dsp:nvSpPr>
      <dsp:spPr>
        <a:xfrm>
          <a:off x="403651" y="973631"/>
          <a:ext cx="521749" cy="521749"/>
        </a:xfrm>
        <a:prstGeom prst="ellipse">
          <a:avLst/>
        </a:prstGeom>
        <a:gradFill rotWithShape="0">
          <a:gsLst>
            <a:gs pos="59300">
              <a:srgbClr val="9FF390"/>
            </a:gs>
            <a:gs pos="47000">
              <a:srgbClr val="CCCCFF"/>
            </a:gs>
            <a:gs pos="3000">
              <a:srgbClr val="CCCCFF"/>
            </a:gs>
            <a:gs pos="100000">
              <a:srgbClr val="9FF390"/>
            </a:gs>
            <a:gs pos="2000">
              <a:srgbClr val="CCCCFF"/>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Business and Political Science</a:t>
          </a:r>
        </a:p>
      </dsp:txBody>
      <dsp:txXfrm>
        <a:off x="480059" y="1050039"/>
        <a:ext cx="368933" cy="368933"/>
      </dsp:txXfrm>
    </dsp:sp>
    <dsp:sp modelId="{E7197900-ED3A-483B-8FD8-921B55215048}">
      <dsp:nvSpPr>
        <dsp:cNvPr id="0" name=""/>
        <dsp:cNvSpPr/>
      </dsp:nvSpPr>
      <dsp:spPr>
        <a:xfrm rot="12600000">
          <a:off x="922391" y="693365"/>
          <a:ext cx="93528" cy="139325"/>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solidFill>
            <a:latin typeface="Calibri" panose="020F0502020204030204"/>
            <a:ea typeface="+mn-ea"/>
            <a:cs typeface="+mn-cs"/>
          </a:endParaRPr>
        </a:p>
      </dsp:txBody>
      <dsp:txXfrm rot="10800000">
        <a:off x="948569" y="728245"/>
        <a:ext cx="65470" cy="83595"/>
      </dsp:txXfrm>
    </dsp:sp>
    <dsp:sp modelId="{FC10865B-4234-4BEA-A266-CE963C1FF202}">
      <dsp:nvSpPr>
        <dsp:cNvPr id="0" name=""/>
        <dsp:cNvSpPr/>
      </dsp:nvSpPr>
      <dsp:spPr>
        <a:xfrm>
          <a:off x="403651" y="326275"/>
          <a:ext cx="521749" cy="521749"/>
        </a:xfrm>
        <a:prstGeom prst="ellipse">
          <a:avLst/>
        </a:prstGeom>
        <a:gradFill rotWithShape="0">
          <a:gsLst>
            <a:gs pos="50000">
              <a:srgbClr val="9FCEF5"/>
            </a:gs>
            <a:gs pos="52000">
              <a:srgbClr val="CCCCFF"/>
            </a:gs>
            <a:gs pos="100000">
              <a:srgbClr val="CCCCFF"/>
            </a:gs>
            <a:gs pos="0">
              <a:srgbClr val="95CFF3"/>
            </a:gs>
            <a:gs pos="100000">
              <a:srgbClr val="CCCCFF"/>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Sociology and Business</a:t>
          </a:r>
        </a:p>
      </dsp:txBody>
      <dsp:txXfrm>
        <a:off x="480059" y="402683"/>
        <a:ext cx="368933" cy="3689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7BF00-32EC-4614-8512-798646D0A4EE}">
      <dsp:nvSpPr>
        <dsp:cNvPr id="0" name=""/>
        <dsp:cNvSpPr/>
      </dsp:nvSpPr>
      <dsp:spPr>
        <a:xfrm>
          <a:off x="2501483" y="1516788"/>
          <a:ext cx="512481" cy="512481"/>
        </a:xfrm>
        <a:prstGeom prst="ellipse">
          <a:avLst/>
        </a:prstGeom>
        <a:gradFill rotWithShape="0">
          <a:gsLst>
            <a:gs pos="0">
              <a:srgbClr val="A5A5A5">
                <a:hueOff val="0"/>
                <a:satOff val="0"/>
                <a:lumOff val="0"/>
                <a:alphaOff val="0"/>
                <a:lumMod val="110000"/>
                <a:satMod val="105000"/>
                <a:tint val="67000"/>
              </a:srgbClr>
            </a:gs>
            <a:gs pos="50000">
              <a:srgbClr val="A5A5A5">
                <a:hueOff val="0"/>
                <a:satOff val="0"/>
                <a:lumOff val="0"/>
                <a:alphaOff val="0"/>
                <a:lumMod val="105000"/>
                <a:satMod val="103000"/>
                <a:tint val="73000"/>
              </a:srgbClr>
            </a:gs>
            <a:gs pos="100000">
              <a:srgbClr val="A5A5A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IE" sz="800" kern="1200">
              <a:solidFill>
                <a:sysClr val="windowText" lastClr="000000"/>
              </a:solidFill>
              <a:latin typeface="Calibri" panose="020F0502020204030204"/>
              <a:ea typeface="+mn-ea"/>
              <a:cs typeface="+mn-cs"/>
            </a:rPr>
            <a:t>Major/ Minor Degrees </a:t>
          </a:r>
        </a:p>
      </dsp:txBody>
      <dsp:txXfrm>
        <a:off x="2576534" y="1591839"/>
        <a:ext cx="362379" cy="362379"/>
      </dsp:txXfrm>
    </dsp:sp>
    <dsp:sp modelId="{F2347155-CE07-45D9-8A63-7271C0BE8442}">
      <dsp:nvSpPr>
        <dsp:cNvPr id="0" name=""/>
        <dsp:cNvSpPr/>
      </dsp:nvSpPr>
      <dsp:spPr>
        <a:xfrm rot="16200000">
          <a:off x="2526703" y="1006637"/>
          <a:ext cx="462040" cy="174680"/>
        </a:xfrm>
        <a:prstGeom prst="rightArrow">
          <a:avLst>
            <a:gd name="adj1" fmla="val 60000"/>
            <a:gd name="adj2" fmla="val 50000"/>
          </a:avLst>
        </a:prstGeom>
        <a:gradFill rotWithShape="0">
          <a:gsLst>
            <a:gs pos="45000">
              <a:sysClr val="window" lastClr="FFFFFF">
                <a:lumMod val="75000"/>
              </a:sysClr>
            </a:gs>
            <a:gs pos="100000">
              <a:sysClr val="window" lastClr="FFFFFF">
                <a:lumMod val="75000"/>
              </a:sysClr>
            </a:gs>
            <a:gs pos="100000">
              <a:srgbClr val="FFC000">
                <a:hueOff val="0"/>
                <a:satOff val="0"/>
                <a:lumOff val="0"/>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a:off x="2552905" y="1067775"/>
        <a:ext cx="409636" cy="104808"/>
      </dsp:txXfrm>
    </dsp:sp>
    <dsp:sp modelId="{F3D3763D-CB81-4487-BCF4-212FE14902D9}">
      <dsp:nvSpPr>
        <dsp:cNvPr id="0" name=""/>
        <dsp:cNvSpPr/>
      </dsp:nvSpPr>
      <dsp:spPr>
        <a:xfrm>
          <a:off x="2437423" y="4411"/>
          <a:ext cx="640601" cy="640601"/>
        </a:xfrm>
        <a:prstGeom prst="ellipse">
          <a:avLst/>
        </a:prstGeom>
        <a:gradFill rotWithShape="0">
          <a:gsLst>
            <a:gs pos="0">
              <a:srgbClr val="FFC000">
                <a:hueOff val="0"/>
                <a:satOff val="0"/>
                <a:lumOff val="0"/>
                <a:alphaOff val="0"/>
                <a:lumMod val="110000"/>
                <a:satMod val="105000"/>
                <a:tint val="67000"/>
              </a:srgbClr>
            </a:gs>
            <a:gs pos="56000">
              <a:srgbClr val="FFC000">
                <a:hueOff val="0"/>
                <a:satOff val="0"/>
                <a:lumOff val="0"/>
                <a:alphaOff val="0"/>
                <a:lumMod val="105000"/>
                <a:satMod val="103000"/>
                <a:tint val="73000"/>
              </a:srgbClr>
            </a:gs>
            <a:gs pos="99000">
              <a:srgbClr val="CCCCFF"/>
            </a:gs>
            <a:gs pos="88000">
              <a:srgbClr val="CCCCFF"/>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Economics / Minor  Business</a:t>
          </a:r>
        </a:p>
        <a:p>
          <a:pPr marL="57150" lvl="1" indent="-57150" algn="ctr" defTabSz="222250">
            <a:lnSpc>
              <a:spcPct val="90000"/>
            </a:lnSpc>
            <a:spcBef>
              <a:spcPct val="0"/>
            </a:spcBef>
            <a:spcAft>
              <a:spcPct val="15000"/>
            </a:spcAft>
            <a:buChar char="•"/>
          </a:pPr>
          <a:endParaRPr lang="en-IE" sz="500" kern="1200">
            <a:solidFill>
              <a:sysClr val="windowText" lastClr="000000"/>
            </a:solidFill>
            <a:latin typeface="Calibri" panose="020F0502020204030204"/>
            <a:ea typeface="+mn-ea"/>
            <a:cs typeface="+mn-cs"/>
          </a:endParaRPr>
        </a:p>
      </dsp:txBody>
      <dsp:txXfrm>
        <a:off x="2531237" y="98225"/>
        <a:ext cx="452973" cy="452973"/>
      </dsp:txXfrm>
    </dsp:sp>
    <dsp:sp modelId="{B3B01B35-26B4-4129-8EC6-FEE996401EF4}">
      <dsp:nvSpPr>
        <dsp:cNvPr id="0" name=""/>
        <dsp:cNvSpPr/>
      </dsp:nvSpPr>
      <dsp:spPr>
        <a:xfrm rot="18000000">
          <a:off x="2866229" y="1097612"/>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a:off x="2879330" y="1155240"/>
        <a:ext cx="409636" cy="104808"/>
      </dsp:txXfrm>
    </dsp:sp>
    <dsp:sp modelId="{A2787F89-9164-4045-BDB5-33DBB91BC219}">
      <dsp:nvSpPr>
        <dsp:cNvPr id="0" name=""/>
        <dsp:cNvSpPr/>
      </dsp:nvSpPr>
      <dsp:spPr>
        <a:xfrm>
          <a:off x="3161581" y="198449"/>
          <a:ext cx="640601" cy="640601"/>
        </a:xfrm>
        <a:prstGeom prst="ellipse">
          <a:avLst/>
        </a:prstGeom>
        <a:gradFill rotWithShape="0">
          <a:gsLst>
            <a:gs pos="64615">
              <a:srgbClr val="FFDD9C"/>
            </a:gs>
            <a:gs pos="87000">
              <a:srgbClr val="9FF390"/>
            </a:gs>
            <a:gs pos="100000">
              <a:srgbClr val="9FF390"/>
            </a:gs>
            <a:gs pos="49000">
              <a:srgbClr val="FFDD9C"/>
            </a:gs>
            <a:gs pos="0">
              <a:srgbClr val="FFDD9C"/>
            </a:gs>
            <a:gs pos="50000">
              <a:srgbClr val="FFDD9C"/>
            </a:gs>
            <a:gs pos="96447">
              <a:srgbClr val="9FF390"/>
            </a:gs>
            <a:gs pos="100000">
              <a:srgbClr val="9FF390"/>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Economics / Minor Political Science</a:t>
          </a:r>
        </a:p>
      </dsp:txBody>
      <dsp:txXfrm>
        <a:off x="3255395" y="292263"/>
        <a:ext cx="452973" cy="452973"/>
      </dsp:txXfrm>
    </dsp:sp>
    <dsp:sp modelId="{2622E4A2-C984-4F21-8CAA-7612701EDAA4}">
      <dsp:nvSpPr>
        <dsp:cNvPr id="0" name=""/>
        <dsp:cNvSpPr/>
      </dsp:nvSpPr>
      <dsp:spPr>
        <a:xfrm rot="19800000">
          <a:off x="3114779" y="1346163"/>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a:off x="3118289" y="1394200"/>
        <a:ext cx="409636" cy="104808"/>
      </dsp:txXfrm>
    </dsp:sp>
    <dsp:sp modelId="{79A79B1C-C700-4674-84C2-E9325A6CEC5B}">
      <dsp:nvSpPr>
        <dsp:cNvPr id="0" name=""/>
        <dsp:cNvSpPr/>
      </dsp:nvSpPr>
      <dsp:spPr>
        <a:xfrm>
          <a:off x="3691702" y="728569"/>
          <a:ext cx="640601" cy="640601"/>
        </a:xfrm>
        <a:prstGeom prst="ellipse">
          <a:avLst/>
        </a:prstGeom>
        <a:gradFill rotWithShape="0">
          <a:gsLst>
            <a:gs pos="77893">
              <a:srgbClr val="95CFF3"/>
            </a:gs>
            <a:gs pos="61950">
              <a:srgbClr val="FFDD9C"/>
            </a:gs>
            <a:gs pos="48000">
              <a:srgbClr val="FFDD9C"/>
            </a:gs>
            <a:gs pos="100000">
              <a:srgbClr val="95CFF3"/>
            </a:gs>
            <a:gs pos="50000">
              <a:srgbClr val="FFDD9C"/>
            </a:gs>
            <a:gs pos="100000">
              <a:srgbClr val="FFC000">
                <a:hueOff val="1890126"/>
                <a:satOff val="-8721"/>
                <a:lumOff val="321"/>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Economics / Minor Sociology</a:t>
          </a:r>
        </a:p>
      </dsp:txBody>
      <dsp:txXfrm>
        <a:off x="3785516" y="822383"/>
        <a:ext cx="452973" cy="452973"/>
      </dsp:txXfrm>
    </dsp:sp>
    <dsp:sp modelId="{70764F3C-48BA-4A4B-A5C5-C9859983DC00}">
      <dsp:nvSpPr>
        <dsp:cNvPr id="0" name=""/>
        <dsp:cNvSpPr/>
      </dsp:nvSpPr>
      <dsp:spPr>
        <a:xfrm>
          <a:off x="3205755" y="1685688"/>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a:off x="3205755" y="1720624"/>
        <a:ext cx="409636" cy="104808"/>
      </dsp:txXfrm>
    </dsp:sp>
    <dsp:sp modelId="{C3262928-B1F9-430F-80E0-B4F5D1AB9262}">
      <dsp:nvSpPr>
        <dsp:cNvPr id="0" name=""/>
        <dsp:cNvSpPr/>
      </dsp:nvSpPr>
      <dsp:spPr>
        <a:xfrm>
          <a:off x="3885739" y="1452728"/>
          <a:ext cx="640601" cy="640601"/>
        </a:xfrm>
        <a:prstGeom prst="ellipse">
          <a:avLst/>
        </a:prstGeom>
        <a:gradFill rotWithShape="0">
          <a:gsLst>
            <a:gs pos="90256">
              <a:srgbClr val="FFDD9C"/>
            </a:gs>
            <a:gs pos="80000">
              <a:srgbClr val="FFDD9C"/>
            </a:gs>
            <a:gs pos="0">
              <a:srgbClr val="9FF390"/>
            </a:gs>
            <a:gs pos="50000">
              <a:srgbClr val="FFC000">
                <a:hueOff val="2835189"/>
                <a:satOff val="-13082"/>
                <a:lumOff val="481"/>
                <a:alphaOff val="0"/>
                <a:lumMod val="105000"/>
                <a:satMod val="103000"/>
                <a:tint val="73000"/>
              </a:srgbClr>
            </a:gs>
            <a:gs pos="100000">
              <a:srgbClr val="FFDD9C"/>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Political Science / Minor Economics</a:t>
          </a:r>
        </a:p>
      </dsp:txBody>
      <dsp:txXfrm>
        <a:off x="3979553" y="1546542"/>
        <a:ext cx="452973" cy="452973"/>
      </dsp:txXfrm>
    </dsp:sp>
    <dsp:sp modelId="{621A1DE2-25D6-4D7F-AAEE-AE842ABF9AB1}">
      <dsp:nvSpPr>
        <dsp:cNvPr id="0" name=""/>
        <dsp:cNvSpPr/>
      </dsp:nvSpPr>
      <dsp:spPr>
        <a:xfrm rot="1800000">
          <a:off x="3114779" y="2025214"/>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a:off x="3118289" y="2047049"/>
        <a:ext cx="409636" cy="104808"/>
      </dsp:txXfrm>
    </dsp:sp>
    <dsp:sp modelId="{C5AFA4CD-F282-4E78-BC1E-17EB86B52109}">
      <dsp:nvSpPr>
        <dsp:cNvPr id="0" name=""/>
        <dsp:cNvSpPr/>
      </dsp:nvSpPr>
      <dsp:spPr>
        <a:xfrm>
          <a:off x="3691702" y="2176886"/>
          <a:ext cx="640601" cy="640601"/>
        </a:xfrm>
        <a:prstGeom prst="ellipse">
          <a:avLst/>
        </a:prstGeom>
        <a:gradFill rotWithShape="0">
          <a:gsLst>
            <a:gs pos="83000">
              <a:srgbClr val="CCCCFF"/>
            </a:gs>
            <a:gs pos="88480">
              <a:srgbClr val="CCCCFF"/>
            </a:gs>
            <a:gs pos="52000">
              <a:srgbClr val="9FF390"/>
            </a:gs>
            <a:gs pos="51000">
              <a:srgbClr val="9FF390"/>
            </a:gs>
            <a:gs pos="0">
              <a:srgbClr val="FFC000">
                <a:hueOff val="3780252"/>
                <a:satOff val="-17443"/>
                <a:lumOff val="642"/>
                <a:alphaOff val="0"/>
                <a:lumMod val="110000"/>
                <a:satMod val="105000"/>
                <a:tint val="67000"/>
              </a:srgbClr>
            </a:gs>
            <a:gs pos="2000">
              <a:srgbClr val="FFC000">
                <a:hueOff val="3780252"/>
                <a:satOff val="-17443"/>
                <a:lumOff val="642"/>
                <a:alphaOff val="0"/>
                <a:lumMod val="105000"/>
                <a:satMod val="103000"/>
                <a:tint val="73000"/>
              </a:srgbClr>
            </a:gs>
            <a:gs pos="100000">
              <a:srgbClr val="CCCCFF"/>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Political Science / Minor Business</a:t>
          </a:r>
        </a:p>
      </dsp:txBody>
      <dsp:txXfrm>
        <a:off x="3785516" y="2270700"/>
        <a:ext cx="452973" cy="452973"/>
      </dsp:txXfrm>
    </dsp:sp>
    <dsp:sp modelId="{3C0B4275-445E-47C1-B22E-F1B8DD5645C8}">
      <dsp:nvSpPr>
        <dsp:cNvPr id="0" name=""/>
        <dsp:cNvSpPr/>
      </dsp:nvSpPr>
      <dsp:spPr>
        <a:xfrm rot="3600000">
          <a:off x="2866229" y="2273764"/>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a:off x="2879330" y="2286008"/>
        <a:ext cx="409636" cy="104808"/>
      </dsp:txXfrm>
    </dsp:sp>
    <dsp:sp modelId="{56B3D000-09A4-40C0-8A63-A4CD1011B22C}">
      <dsp:nvSpPr>
        <dsp:cNvPr id="0" name=""/>
        <dsp:cNvSpPr/>
      </dsp:nvSpPr>
      <dsp:spPr>
        <a:xfrm>
          <a:off x="3161581" y="2707007"/>
          <a:ext cx="640601" cy="640601"/>
        </a:xfrm>
        <a:prstGeom prst="ellipse">
          <a:avLst/>
        </a:prstGeom>
        <a:gradFill rotWithShape="0">
          <a:gsLst>
            <a:gs pos="0">
              <a:srgbClr val="FFC000">
                <a:hueOff val="4725315"/>
                <a:satOff val="-21804"/>
                <a:lumOff val="802"/>
                <a:alphaOff val="0"/>
                <a:lumMod val="110000"/>
                <a:satMod val="105000"/>
                <a:tint val="67000"/>
              </a:srgbClr>
            </a:gs>
            <a:gs pos="85000">
              <a:srgbClr val="95CFF3"/>
            </a:gs>
            <a:gs pos="50000">
              <a:srgbClr val="FFC000">
                <a:hueOff val="4725315"/>
                <a:satOff val="-21804"/>
                <a:lumOff val="802"/>
                <a:alphaOff val="0"/>
                <a:lumMod val="105000"/>
                <a:satMod val="103000"/>
                <a:tint val="73000"/>
              </a:srgbClr>
            </a:gs>
            <a:gs pos="100000">
              <a:srgbClr val="95CFF3"/>
            </a:gs>
            <a:gs pos="100000">
              <a:srgbClr val="95CFF3"/>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Political Science/ Minor Sociology</a:t>
          </a:r>
        </a:p>
      </dsp:txBody>
      <dsp:txXfrm>
        <a:off x="3255395" y="2800821"/>
        <a:ext cx="452973" cy="452973"/>
      </dsp:txXfrm>
    </dsp:sp>
    <dsp:sp modelId="{C3563FDD-829B-411E-99AE-022047E85375}">
      <dsp:nvSpPr>
        <dsp:cNvPr id="0" name=""/>
        <dsp:cNvSpPr/>
      </dsp:nvSpPr>
      <dsp:spPr>
        <a:xfrm rot="5400000">
          <a:off x="2526703" y="2364740"/>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a:off x="2552905" y="2373474"/>
        <a:ext cx="409636" cy="104808"/>
      </dsp:txXfrm>
    </dsp:sp>
    <dsp:sp modelId="{3FEF3A83-1D54-4F52-8CB4-30F166F2C2E8}">
      <dsp:nvSpPr>
        <dsp:cNvPr id="0" name=""/>
        <dsp:cNvSpPr/>
      </dsp:nvSpPr>
      <dsp:spPr>
        <a:xfrm>
          <a:off x="2437423" y="2901044"/>
          <a:ext cx="640601" cy="640601"/>
        </a:xfrm>
        <a:prstGeom prst="ellipse">
          <a:avLst/>
        </a:prstGeom>
        <a:gradFill rotWithShape="0">
          <a:gsLst>
            <a:gs pos="85839">
              <a:srgbClr val="FFDD9C"/>
            </a:gs>
            <a:gs pos="48000">
              <a:srgbClr val="95CFF3"/>
            </a:gs>
            <a:gs pos="38064">
              <a:srgbClr val="95CFF3"/>
            </a:gs>
            <a:gs pos="6000">
              <a:srgbClr val="95CFF3"/>
            </a:gs>
            <a:gs pos="21000">
              <a:srgbClr val="95CFF3"/>
            </a:gs>
            <a:gs pos="93805">
              <a:srgbClr val="FFDD9C"/>
            </a:gs>
            <a:gs pos="87000">
              <a:srgbClr val="FFDD9C"/>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Sociology/ Minor Economics</a:t>
          </a:r>
        </a:p>
      </dsp:txBody>
      <dsp:txXfrm>
        <a:off x="2531237" y="2994858"/>
        <a:ext cx="452973" cy="452973"/>
      </dsp:txXfrm>
    </dsp:sp>
    <dsp:sp modelId="{4F7A5765-A610-44E2-B0C5-F86AB008253C}">
      <dsp:nvSpPr>
        <dsp:cNvPr id="0" name=""/>
        <dsp:cNvSpPr/>
      </dsp:nvSpPr>
      <dsp:spPr>
        <a:xfrm rot="7200000">
          <a:off x="2187177" y="2273764"/>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rot="10800000">
        <a:off x="2226480" y="2286008"/>
        <a:ext cx="409636" cy="104808"/>
      </dsp:txXfrm>
    </dsp:sp>
    <dsp:sp modelId="{425013E1-1DAF-441F-A81F-39E3F3F602FE}">
      <dsp:nvSpPr>
        <dsp:cNvPr id="0" name=""/>
        <dsp:cNvSpPr/>
      </dsp:nvSpPr>
      <dsp:spPr>
        <a:xfrm>
          <a:off x="1713264" y="2707007"/>
          <a:ext cx="640601" cy="640601"/>
        </a:xfrm>
        <a:prstGeom prst="ellipse">
          <a:avLst/>
        </a:prstGeom>
        <a:gradFill rotWithShape="0">
          <a:gsLst>
            <a:gs pos="4000">
              <a:srgbClr val="95CFF3"/>
            </a:gs>
            <a:gs pos="77000">
              <a:srgbClr val="CCCCFF"/>
            </a:gs>
            <a:gs pos="61066">
              <a:srgbClr val="95CFF3"/>
            </a:gs>
            <a:gs pos="57000">
              <a:srgbClr val="95CFF3"/>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Sociology / Minor Business</a:t>
          </a:r>
        </a:p>
      </dsp:txBody>
      <dsp:txXfrm>
        <a:off x="1807078" y="2800821"/>
        <a:ext cx="452973" cy="452973"/>
      </dsp:txXfrm>
    </dsp:sp>
    <dsp:sp modelId="{246E898F-D3C1-48D7-8E8B-999157851932}">
      <dsp:nvSpPr>
        <dsp:cNvPr id="0" name=""/>
        <dsp:cNvSpPr/>
      </dsp:nvSpPr>
      <dsp:spPr>
        <a:xfrm rot="9000000">
          <a:off x="1938627" y="2025214"/>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rot="10800000">
        <a:off x="1987521" y="2047049"/>
        <a:ext cx="409636" cy="104808"/>
      </dsp:txXfrm>
    </dsp:sp>
    <dsp:sp modelId="{A5F0ED06-C563-4265-A521-584D2C168941}">
      <dsp:nvSpPr>
        <dsp:cNvPr id="0" name=""/>
        <dsp:cNvSpPr/>
      </dsp:nvSpPr>
      <dsp:spPr>
        <a:xfrm>
          <a:off x="1183144" y="2176886"/>
          <a:ext cx="640601" cy="640601"/>
        </a:xfrm>
        <a:prstGeom prst="ellipse">
          <a:avLst/>
        </a:prstGeom>
        <a:gradFill rotWithShape="0">
          <a:gsLst>
            <a:gs pos="0">
              <a:srgbClr val="95CFF3"/>
            </a:gs>
            <a:gs pos="50000">
              <a:srgbClr val="95CFF3"/>
            </a:gs>
            <a:gs pos="100000">
              <a:srgbClr val="9FF390"/>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Manjor Sociology / Minor Political Science </a:t>
          </a:r>
        </a:p>
      </dsp:txBody>
      <dsp:txXfrm>
        <a:off x="1276958" y="2270700"/>
        <a:ext cx="452973" cy="452973"/>
      </dsp:txXfrm>
    </dsp:sp>
    <dsp:sp modelId="{74C6D8EB-3B2E-415D-B932-02FD0A9B4308}">
      <dsp:nvSpPr>
        <dsp:cNvPr id="0" name=""/>
        <dsp:cNvSpPr/>
      </dsp:nvSpPr>
      <dsp:spPr>
        <a:xfrm rot="10800000">
          <a:off x="1847652" y="1685688"/>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rot="10800000">
        <a:off x="1900056" y="1720624"/>
        <a:ext cx="409636" cy="104808"/>
      </dsp:txXfrm>
    </dsp:sp>
    <dsp:sp modelId="{EE0027E1-8384-4235-B781-24B867B4E4BE}">
      <dsp:nvSpPr>
        <dsp:cNvPr id="0" name=""/>
        <dsp:cNvSpPr/>
      </dsp:nvSpPr>
      <dsp:spPr>
        <a:xfrm>
          <a:off x="989106" y="1452728"/>
          <a:ext cx="640601" cy="640601"/>
        </a:xfrm>
        <a:prstGeom prst="ellipse">
          <a:avLst/>
        </a:prstGeom>
        <a:gradFill rotWithShape="0">
          <a:gsLst>
            <a:gs pos="0">
              <a:srgbClr val="CCCCFF"/>
            </a:gs>
            <a:gs pos="50000">
              <a:srgbClr val="CCCCFF"/>
            </a:gs>
            <a:gs pos="90000">
              <a:srgbClr val="FFDD9C"/>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Business/ Minor Economics</a:t>
          </a:r>
        </a:p>
      </dsp:txBody>
      <dsp:txXfrm>
        <a:off x="1082920" y="1546542"/>
        <a:ext cx="452973" cy="452973"/>
      </dsp:txXfrm>
    </dsp:sp>
    <dsp:sp modelId="{E7197900-ED3A-483B-8FD8-921B55215048}">
      <dsp:nvSpPr>
        <dsp:cNvPr id="0" name=""/>
        <dsp:cNvSpPr/>
      </dsp:nvSpPr>
      <dsp:spPr>
        <a:xfrm rot="12600000">
          <a:off x="1938627" y="1346163"/>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rot="10800000">
        <a:off x="1987521" y="1394200"/>
        <a:ext cx="409636" cy="104808"/>
      </dsp:txXfrm>
    </dsp:sp>
    <dsp:sp modelId="{FC10865B-4234-4BEA-A266-CE963C1FF202}">
      <dsp:nvSpPr>
        <dsp:cNvPr id="0" name=""/>
        <dsp:cNvSpPr/>
      </dsp:nvSpPr>
      <dsp:spPr>
        <a:xfrm>
          <a:off x="1183144" y="728569"/>
          <a:ext cx="640601" cy="640601"/>
        </a:xfrm>
        <a:prstGeom prst="ellipse">
          <a:avLst/>
        </a:prstGeom>
        <a:gradFill rotWithShape="0">
          <a:gsLst>
            <a:gs pos="0">
              <a:srgbClr val="CCCCFF"/>
            </a:gs>
            <a:gs pos="50000">
              <a:srgbClr val="CCCCFF"/>
            </a:gs>
            <a:gs pos="100000">
              <a:srgbClr val="9FF390"/>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Business/ Minor Political Science</a:t>
          </a:r>
        </a:p>
      </dsp:txBody>
      <dsp:txXfrm>
        <a:off x="1276958" y="822383"/>
        <a:ext cx="452973" cy="452973"/>
      </dsp:txXfrm>
    </dsp:sp>
    <dsp:sp modelId="{F088A258-9F76-4EAD-984D-0835F41C8168}">
      <dsp:nvSpPr>
        <dsp:cNvPr id="0" name=""/>
        <dsp:cNvSpPr/>
      </dsp:nvSpPr>
      <dsp:spPr>
        <a:xfrm rot="14400000">
          <a:off x="2187177" y="1097612"/>
          <a:ext cx="462040" cy="174680"/>
        </a:xfrm>
        <a:prstGeom prst="rightArrow">
          <a:avLst>
            <a:gd name="adj1" fmla="val 60000"/>
            <a:gd name="adj2" fmla="val 50000"/>
          </a:avLst>
        </a:prstGeom>
        <a:gradFill rotWithShape="0">
          <a:gsLst>
            <a:gs pos="0">
              <a:sysClr val="window" lastClr="FFFFFF">
                <a:lumMod val="75000"/>
              </a:sysClr>
            </a:gs>
            <a:gs pos="50000">
              <a:sysClr val="window" lastClr="FFFFFF">
                <a:lumMod val="75000"/>
              </a:sysClr>
            </a:gs>
            <a:gs pos="100000">
              <a:sysClr val="window" lastClr="FFFFFF">
                <a:lumMod val="75000"/>
              </a:sys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IE" sz="600" kern="1200">
            <a:solidFill>
              <a:sysClr val="windowText" lastClr="000000"/>
            </a:solidFill>
            <a:latin typeface="Calibri" panose="020F0502020204030204"/>
            <a:ea typeface="+mn-ea"/>
            <a:cs typeface="+mn-cs"/>
          </a:endParaRPr>
        </a:p>
      </dsp:txBody>
      <dsp:txXfrm rot="10800000">
        <a:off x="2226480" y="1155240"/>
        <a:ext cx="409636" cy="104808"/>
      </dsp:txXfrm>
    </dsp:sp>
    <dsp:sp modelId="{26D04D0B-5269-4A11-89C0-52F1A1FD0296}">
      <dsp:nvSpPr>
        <dsp:cNvPr id="0" name=""/>
        <dsp:cNvSpPr/>
      </dsp:nvSpPr>
      <dsp:spPr>
        <a:xfrm>
          <a:off x="1713264" y="198449"/>
          <a:ext cx="640601" cy="640601"/>
        </a:xfrm>
        <a:prstGeom prst="ellipse">
          <a:avLst/>
        </a:prstGeom>
        <a:gradFill rotWithShape="0">
          <a:gsLst>
            <a:gs pos="0">
              <a:srgbClr val="CCCCFF"/>
            </a:gs>
            <a:gs pos="50000">
              <a:srgbClr val="CCCCFF"/>
            </a:gs>
            <a:gs pos="100000">
              <a:srgbClr val="95CFF3"/>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IE" sz="600" kern="1200">
              <a:solidFill>
                <a:sysClr val="windowText" lastClr="000000"/>
              </a:solidFill>
              <a:latin typeface="Calibri" panose="020F0502020204030204"/>
              <a:ea typeface="+mn-ea"/>
              <a:cs typeface="+mn-cs"/>
            </a:rPr>
            <a:t>Major Business/ Minor Sociology</a:t>
          </a:r>
        </a:p>
      </dsp:txBody>
      <dsp:txXfrm>
        <a:off x="1807078" y="292263"/>
        <a:ext cx="452973" cy="4529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B79B2-5BC3-440E-A497-3C32CB9D4929}">
      <dsp:nvSpPr>
        <dsp:cNvPr id="0" name=""/>
        <dsp:cNvSpPr/>
      </dsp:nvSpPr>
      <dsp:spPr>
        <a:xfrm>
          <a:off x="146005" y="0"/>
          <a:ext cx="5680492" cy="344640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17048-5D8C-4EF5-B211-AAD02BF1C7C8}">
      <dsp:nvSpPr>
        <dsp:cNvPr id="0" name=""/>
        <dsp:cNvSpPr/>
      </dsp:nvSpPr>
      <dsp:spPr>
        <a:xfrm>
          <a:off x="1275" y="1033922"/>
          <a:ext cx="898390" cy="13785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b="1" kern="1200" dirty="0"/>
            <a:t>2018</a:t>
          </a:r>
          <a:br>
            <a:rPr lang="en-IE" sz="2400" kern="1200" dirty="0"/>
          </a:br>
          <a:r>
            <a:rPr lang="en-IE" sz="2400" kern="1200" dirty="0"/>
            <a:t>511*</a:t>
          </a:r>
        </a:p>
      </dsp:txBody>
      <dsp:txXfrm>
        <a:off x="45131" y="1077778"/>
        <a:ext cx="810678" cy="1290851"/>
      </dsp:txXfrm>
    </dsp:sp>
    <dsp:sp modelId="{0EBDDAC4-7E13-4CA9-B703-5BDC3325E15C}">
      <dsp:nvSpPr>
        <dsp:cNvPr id="0" name=""/>
        <dsp:cNvSpPr/>
      </dsp:nvSpPr>
      <dsp:spPr>
        <a:xfrm>
          <a:off x="1015587" y="1033922"/>
          <a:ext cx="898390" cy="13785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b="1" kern="1200" dirty="0"/>
            <a:t>2019</a:t>
          </a:r>
          <a:br>
            <a:rPr lang="en-IE" sz="2400" kern="1200" dirty="0"/>
          </a:br>
          <a:r>
            <a:rPr lang="en-IE" sz="2400" kern="1200" dirty="0"/>
            <a:t>518*</a:t>
          </a:r>
        </a:p>
      </dsp:txBody>
      <dsp:txXfrm>
        <a:off x="1059443" y="1077778"/>
        <a:ext cx="810678" cy="1290851"/>
      </dsp:txXfrm>
    </dsp:sp>
    <dsp:sp modelId="{68DA691D-7965-4347-A904-327D46C17388}">
      <dsp:nvSpPr>
        <dsp:cNvPr id="0" name=""/>
        <dsp:cNvSpPr/>
      </dsp:nvSpPr>
      <dsp:spPr>
        <a:xfrm>
          <a:off x="2029900" y="1033922"/>
          <a:ext cx="898390" cy="13785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b="1" kern="1200" dirty="0"/>
            <a:t>2020</a:t>
          </a:r>
          <a:br>
            <a:rPr lang="en-IE" sz="2400" kern="1200" dirty="0"/>
          </a:br>
          <a:r>
            <a:rPr lang="en-IE" sz="2400" kern="1200" dirty="0"/>
            <a:t>543*</a:t>
          </a:r>
        </a:p>
      </dsp:txBody>
      <dsp:txXfrm>
        <a:off x="2073756" y="1077778"/>
        <a:ext cx="810678" cy="1290851"/>
      </dsp:txXfrm>
    </dsp:sp>
    <dsp:sp modelId="{16A972DE-ED1A-49C7-970D-A4BE462DAC85}">
      <dsp:nvSpPr>
        <dsp:cNvPr id="0" name=""/>
        <dsp:cNvSpPr/>
      </dsp:nvSpPr>
      <dsp:spPr>
        <a:xfrm>
          <a:off x="3044212" y="1033922"/>
          <a:ext cx="898390" cy="13785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b="1" kern="1200" dirty="0"/>
            <a:t>2021</a:t>
          </a:r>
          <a:br>
            <a:rPr lang="en-IE" sz="2400" kern="1200" dirty="0"/>
          </a:br>
          <a:r>
            <a:rPr lang="en-IE" sz="2400" kern="1200" dirty="0"/>
            <a:t>577</a:t>
          </a:r>
        </a:p>
      </dsp:txBody>
      <dsp:txXfrm>
        <a:off x="3088068" y="1077778"/>
        <a:ext cx="810678" cy="1290851"/>
      </dsp:txXfrm>
    </dsp:sp>
    <dsp:sp modelId="{BFEE719C-EE0E-FE49-BECD-9B38FA68ADB4}">
      <dsp:nvSpPr>
        <dsp:cNvPr id="0" name=""/>
        <dsp:cNvSpPr/>
      </dsp:nvSpPr>
      <dsp:spPr>
        <a:xfrm>
          <a:off x="4058524" y="1033922"/>
          <a:ext cx="898390" cy="13785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kern="1200" dirty="0"/>
            <a:t>2022</a:t>
          </a:r>
          <a:br>
            <a:rPr lang="en-IE" sz="2400" kern="1200" dirty="0"/>
          </a:br>
          <a:r>
            <a:rPr lang="en-IE" sz="2400" kern="1200" dirty="0"/>
            <a:t>567*</a:t>
          </a:r>
        </a:p>
      </dsp:txBody>
      <dsp:txXfrm>
        <a:off x="4102380" y="1077778"/>
        <a:ext cx="810678" cy="1290851"/>
      </dsp:txXfrm>
    </dsp:sp>
    <dsp:sp modelId="{3642DF06-130E-2142-B86E-909F10090F7B}">
      <dsp:nvSpPr>
        <dsp:cNvPr id="0" name=""/>
        <dsp:cNvSpPr/>
      </dsp:nvSpPr>
      <dsp:spPr>
        <a:xfrm>
          <a:off x="5072836" y="1033922"/>
          <a:ext cx="898390" cy="13785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2023 554*</a:t>
          </a:r>
        </a:p>
      </dsp:txBody>
      <dsp:txXfrm>
        <a:off x="5116692" y="1077778"/>
        <a:ext cx="810678" cy="129085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F53F9CF6-3C59-0044-A98E-5621531DB8C4}" type="datetimeFigureOut">
              <a:rPr lang="en-US" smtClean="0"/>
              <a:t>3/22/2024</a:t>
            </a:fld>
            <a:endParaRPr lang="en-US"/>
          </a:p>
        </p:txBody>
      </p:sp>
      <p:sp>
        <p:nvSpPr>
          <p:cNvPr id="4" name="Footer Placeholder 3"/>
          <p:cNvSpPr>
            <a:spLocks noGrp="1"/>
          </p:cNvSpPr>
          <p:nvPr>
            <p:ph type="ftr" sz="quarter" idx="2"/>
          </p:nvPr>
        </p:nvSpPr>
        <p:spPr>
          <a:xfrm>
            <a:off x="0" y="9448800"/>
            <a:ext cx="29718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9448800"/>
            <a:ext cx="2971800" cy="496888"/>
          </a:xfrm>
          <a:prstGeom prst="rect">
            <a:avLst/>
          </a:prstGeom>
        </p:spPr>
        <p:txBody>
          <a:bodyPr vert="horz" lIns="91440" tIns="45720" rIns="91440" bIns="45720" rtlCol="0" anchor="b"/>
          <a:lstStyle>
            <a:lvl1pPr algn="r">
              <a:defRPr sz="1200"/>
            </a:lvl1pPr>
          </a:lstStyle>
          <a:p>
            <a:fld id="{68D2B203-0CFB-0947-A4BA-DD5C56FB722D}" type="slidenum">
              <a:rPr lang="en-US" smtClean="0"/>
              <a:t>‹#›</a:t>
            </a:fld>
            <a:endParaRPr lang="en-US"/>
          </a:p>
        </p:txBody>
      </p:sp>
    </p:spTree>
    <p:extLst>
      <p:ext uri="{BB962C8B-B14F-4D97-AF65-F5344CB8AC3E}">
        <p14:creationId xmlns:p14="http://schemas.microsoft.com/office/powerpoint/2010/main" val="11176646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 y="746125"/>
            <a:ext cx="6629400" cy="3730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87971" y="4724956"/>
            <a:ext cx="4908331" cy="44762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6022876" y="9449911"/>
            <a:ext cx="835124" cy="497364"/>
          </a:xfrm>
          <a:prstGeom prst="rect">
            <a:avLst/>
          </a:prstGeom>
        </p:spPr>
        <p:txBody>
          <a:bodyPr vert="horz" lIns="91440" tIns="45720" rIns="91440" bIns="45720" rtlCol="0" anchor="b"/>
          <a:lstStyle>
            <a:lvl1pPr algn="r">
              <a:defRPr sz="1200">
                <a:latin typeface="+mn-lt"/>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Arial" panose="020B0604020202020204" pitchFamily="34" charset="0"/>
      </a:defRPr>
    </a:lvl3pPr>
    <a:lvl4pPr marL="1371600" algn="l" defTabSz="914400" rtl="0" eaLnBrk="1" latinLnBrk="0" hangingPunct="1">
      <a:defRPr sz="1200" kern="1200">
        <a:solidFill>
          <a:schemeClr val="tx1"/>
        </a:solidFill>
        <a:latin typeface="+mn-lt"/>
        <a:ea typeface="+mn-ea"/>
        <a:cs typeface="Arial" panose="020B0604020202020204" pitchFamily="34" charset="0"/>
      </a:defRPr>
    </a:lvl4pPr>
    <a:lvl5pPr marL="1828800" algn="l" defTabSz="914400" rtl="0" eaLnBrk="1" latinLnBrk="0" hangingPunct="1">
      <a:defRPr sz="1200" kern="1200">
        <a:solidFill>
          <a:schemeClr val="tx1"/>
        </a:solidFill>
        <a:latin typeface="+mn-lt"/>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89D8F-B765-7F48-A694-74FB4F66D157}" type="slidenum">
              <a:rPr lang="en-US" smtClean="0"/>
              <a:t>1</a:t>
            </a:fld>
            <a:endParaRPr lang="en-US"/>
          </a:p>
        </p:txBody>
      </p:sp>
    </p:spTree>
    <p:extLst>
      <p:ext uri="{BB962C8B-B14F-4D97-AF65-F5344CB8AC3E}">
        <p14:creationId xmlns:p14="http://schemas.microsoft.com/office/powerpoint/2010/main" val="443062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 exit routes</a:t>
            </a:r>
          </a:p>
        </p:txBody>
      </p:sp>
      <p:sp>
        <p:nvSpPr>
          <p:cNvPr id="4" name="Slide Number Placeholder 3"/>
          <p:cNvSpPr>
            <a:spLocks noGrp="1"/>
          </p:cNvSpPr>
          <p:nvPr>
            <p:ph type="sldNum" sz="quarter" idx="5"/>
          </p:nvPr>
        </p:nvSpPr>
        <p:spPr/>
        <p:txBody>
          <a:bodyPr/>
          <a:lstStyle/>
          <a:p>
            <a:fld id="{49DD4D23-C98A-435E-AE88-9061F8349B02}" type="slidenum">
              <a:rPr lang="en-GB" smtClean="0"/>
              <a:pPr/>
              <a:t>10</a:t>
            </a:fld>
            <a:endParaRPr lang="en-GB" dirty="0"/>
          </a:p>
        </p:txBody>
      </p:sp>
    </p:spTree>
    <p:extLst>
      <p:ext uri="{BB962C8B-B14F-4D97-AF65-F5344CB8AC3E}">
        <p14:creationId xmlns:p14="http://schemas.microsoft.com/office/powerpoint/2010/main" val="3112519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11</a:t>
            </a:fld>
            <a:endParaRPr lang="en-GB" dirty="0"/>
          </a:p>
        </p:txBody>
      </p:sp>
    </p:spTree>
    <p:extLst>
      <p:ext uri="{BB962C8B-B14F-4D97-AF65-F5344CB8AC3E}">
        <p14:creationId xmlns:p14="http://schemas.microsoft.com/office/powerpoint/2010/main" val="34913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49DD4D23-C98A-435E-AE88-9061F8349B02}" type="slidenum">
              <a:rPr lang="en-GB" smtClean="0"/>
              <a:pPr/>
              <a:t>12</a:t>
            </a:fld>
            <a:endParaRPr lang="en-GB" dirty="0"/>
          </a:p>
        </p:txBody>
      </p:sp>
    </p:spTree>
    <p:extLst>
      <p:ext uri="{BB962C8B-B14F-4D97-AF65-F5344CB8AC3E}">
        <p14:creationId xmlns:p14="http://schemas.microsoft.com/office/powerpoint/2010/main" val="1764892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Ordinary bachelor’s </a:t>
            </a:r>
            <a:r>
              <a:rPr lang="en-IE" sz="1200" i="1" kern="1200" dirty="0">
                <a:solidFill>
                  <a:schemeClr val="tx1"/>
                </a:solidFill>
                <a:effectLst/>
                <a:latin typeface="+mn-lt"/>
                <a:ea typeface="+mn-ea"/>
                <a:cs typeface="Arial" panose="020B0604020202020204" pitchFamily="34" charset="0"/>
              </a:rPr>
              <a:t>(Level 7, National Framework of Qualifications) </a:t>
            </a: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honor bachelor’s degree (</a:t>
            </a:r>
            <a:r>
              <a:rPr lang="en-IE" sz="1200" i="1" kern="1200" dirty="0">
                <a:solidFill>
                  <a:schemeClr val="tx1"/>
                </a:solidFill>
                <a:effectLst/>
                <a:latin typeface="+mn-lt"/>
                <a:ea typeface="+mn-ea"/>
                <a:cs typeface="Arial" panose="020B0604020202020204" pitchFamily="34" charset="0"/>
              </a:rPr>
              <a:t>(Level 8, National Framework of Qualifications) </a:t>
            </a:r>
            <a:endParaRPr lang="en-IE" dirty="0">
              <a:effectLst/>
            </a:endParaRPr>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13</a:t>
            </a:fld>
            <a:endParaRPr lang="en-GB" dirty="0"/>
          </a:p>
        </p:txBody>
      </p:sp>
    </p:spTree>
    <p:extLst>
      <p:ext uri="{BB962C8B-B14F-4D97-AF65-F5344CB8AC3E}">
        <p14:creationId xmlns:p14="http://schemas.microsoft.com/office/powerpoint/2010/main" val="422036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53565A"/>
                </a:solidFill>
                <a:effectLst/>
                <a:latin typeface="Open Sans" panose="020B0606030504020204" pitchFamily="34" charset="0"/>
              </a:rPr>
              <a:t>First and second year B.E.S.S. students have the option to study Irish, French, German, Spanish, Russian or Polish. Students also have the opportunity to study abroad in their third year at leading universities in countries such as France, Germany, Italy, Netherlands, Austria, Belgium or Spain, as well as English-speaking international exchange programmes to prestigious universities in Europe, North America, Australia and Asia (China, Hong Kong and Japan). Some of the more popular universities are Uppsala University, Sweden; Emory University, Georgia, </a:t>
            </a:r>
            <a:r>
              <a:rPr lang="en-IE" b="0" i="0" dirty="0" err="1">
                <a:solidFill>
                  <a:srgbClr val="53565A"/>
                </a:solidFill>
                <a:effectLst/>
                <a:latin typeface="Open Sans" panose="020B0606030504020204" pitchFamily="34" charset="0"/>
              </a:rPr>
              <a:t>Senshu</a:t>
            </a:r>
            <a:r>
              <a:rPr lang="en-IE" b="0" i="0" dirty="0">
                <a:solidFill>
                  <a:srgbClr val="53565A"/>
                </a:solidFill>
                <a:effectLst/>
                <a:latin typeface="Open Sans" panose="020B0606030504020204" pitchFamily="34" charset="0"/>
              </a:rPr>
              <a:t> University, Japan; IEP – </a:t>
            </a:r>
            <a:r>
              <a:rPr lang="en-IE" b="0" i="0" dirty="0" err="1">
                <a:solidFill>
                  <a:srgbClr val="53565A"/>
                </a:solidFill>
                <a:effectLst/>
                <a:latin typeface="Open Sans" panose="020B0606030504020204" pitchFamily="34" charset="0"/>
              </a:rPr>
              <a:t>Institut</a:t>
            </a:r>
            <a:r>
              <a:rPr lang="en-IE" b="0" i="0" dirty="0">
                <a:solidFill>
                  <a:srgbClr val="53565A"/>
                </a:solidFill>
                <a:effectLst/>
                <a:latin typeface="Open Sans" panose="020B0606030504020204" pitchFamily="34" charset="0"/>
              </a:rPr>
              <a:t> </a:t>
            </a:r>
            <a:r>
              <a:rPr lang="en-IE" b="0" i="0" dirty="0" err="1">
                <a:solidFill>
                  <a:srgbClr val="53565A"/>
                </a:solidFill>
                <a:effectLst/>
                <a:latin typeface="Open Sans" panose="020B0606030504020204" pitchFamily="34" charset="0"/>
              </a:rPr>
              <a:t>d’Études</a:t>
            </a:r>
            <a:r>
              <a:rPr lang="en-IE" b="0" i="0" dirty="0">
                <a:solidFill>
                  <a:srgbClr val="53565A"/>
                </a:solidFill>
                <a:effectLst/>
                <a:latin typeface="Open Sans" panose="020B0606030504020204" pitchFamily="34" charset="0"/>
              </a:rPr>
              <a:t> Politiques de Paris, France; QUT Queensland University of Technology, Brisbane, Australia and the University of Copenhagen, Denmark.</a:t>
            </a: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14</a:t>
            </a:fld>
            <a:endParaRPr lang="en-GB" dirty="0"/>
          </a:p>
        </p:txBody>
      </p:sp>
    </p:spTree>
    <p:extLst>
      <p:ext uri="{BB962C8B-B14F-4D97-AF65-F5344CB8AC3E}">
        <p14:creationId xmlns:p14="http://schemas.microsoft.com/office/powerpoint/2010/main" val="5891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Many societies and sport clubs organised by and for students  </a:t>
            </a:r>
          </a:p>
          <a:p>
            <a:endParaRPr lang="en-IE" dirty="0"/>
          </a:p>
          <a:p>
            <a:r>
              <a:rPr lang="en-IE" dirty="0"/>
              <a:t>120 societies </a:t>
            </a:r>
          </a:p>
          <a:p>
            <a:endParaRPr lang="en-IE" dirty="0"/>
          </a:p>
          <a:p>
            <a:r>
              <a:rPr lang="en-IE" dirty="0"/>
              <a:t>The Hist</a:t>
            </a:r>
          </a:p>
          <a:p>
            <a:r>
              <a:rPr lang="en-IE" dirty="0"/>
              <a:t>The Phil</a:t>
            </a:r>
          </a:p>
          <a:p>
            <a:r>
              <a:rPr lang="en-IE" dirty="0"/>
              <a:t>Politics society</a:t>
            </a:r>
          </a:p>
          <a:p>
            <a:r>
              <a:rPr lang="en-IE" dirty="0"/>
              <a:t>Sociology society</a:t>
            </a:r>
          </a:p>
          <a:p>
            <a:r>
              <a:rPr lang="en-IE" dirty="0"/>
              <a:t>Trinity Entrepreneurial society </a:t>
            </a:r>
          </a:p>
          <a:p>
            <a:r>
              <a:rPr lang="en-IE" dirty="0"/>
              <a:t>DUBES0 Dublin university business and economics society</a:t>
            </a:r>
          </a:p>
          <a:p>
            <a:r>
              <a:rPr lang="en-IE" dirty="0"/>
              <a:t>SMF</a:t>
            </a:r>
          </a:p>
          <a:p>
            <a:r>
              <a:rPr lang="en-IE" dirty="0"/>
              <a:t>TEF trinity economic forum</a:t>
            </a:r>
          </a:p>
          <a:p>
            <a:r>
              <a:rPr lang="en-IE" dirty="0"/>
              <a:t>Foresight: Fostering strong relationships between TCD student and leading members of the Irish business community</a:t>
            </a:r>
          </a:p>
          <a:p>
            <a:r>
              <a:rPr lang="en-IE" dirty="0"/>
              <a:t>Trinity business school forum- massive networking event</a:t>
            </a:r>
          </a:p>
          <a:p>
            <a:r>
              <a:rPr lang="en-IE" dirty="0"/>
              <a:t>Enterprise: supports start ups</a:t>
            </a:r>
          </a:p>
          <a:p>
            <a:r>
              <a:rPr lang="en-IE" dirty="0"/>
              <a:t>Upstart: entrepreneurs</a:t>
            </a:r>
          </a:p>
          <a:p>
            <a:endParaRPr lang="en-IE" dirty="0"/>
          </a:p>
          <a:p>
            <a:r>
              <a:rPr lang="en-IE" b="0" i="0" dirty="0">
                <a:solidFill>
                  <a:srgbClr val="494949"/>
                </a:solidFill>
                <a:effectLst/>
                <a:latin typeface="Open Sans" panose="020F0502020204030204" pitchFamily="34" charset="0"/>
              </a:rPr>
              <a:t>Study abroad: Trinity has collaborations with some of the world's leading universities. For Trinity students, this means access to a network of more than 250 exchange opportunities across the globe.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solidFill>
                  <a:srgbClr val="494949"/>
                </a:solidFill>
                <a:effectLst/>
                <a:latin typeface="Open Sans" panose="020F0502020204030204" pitchFamily="34" charset="0"/>
              </a:rPr>
              <a:t>Sports clubs: </a:t>
            </a:r>
            <a:r>
              <a:rPr lang="en-IE" b="0" i="0" dirty="0">
                <a:solidFill>
                  <a:srgbClr val="545454"/>
                </a:solidFill>
                <a:effectLst/>
                <a:latin typeface="merriweather" panose="020F0502020204030204" pitchFamily="34" charset="0"/>
              </a:rPr>
              <a:t>Trinity has 49 sports clubs, ranging from team </a:t>
            </a:r>
            <a:r>
              <a:rPr lang="en-IE" b="0" i="0" dirty="0" err="1">
                <a:solidFill>
                  <a:srgbClr val="545454"/>
                </a:solidFill>
                <a:effectLst/>
                <a:latin typeface="merriweather" panose="020F0502020204030204" pitchFamily="34" charset="0"/>
              </a:rPr>
              <a:t>sports,adventure</a:t>
            </a:r>
            <a:r>
              <a:rPr lang="en-IE" b="0" i="0" dirty="0">
                <a:solidFill>
                  <a:srgbClr val="545454"/>
                </a:solidFill>
                <a:effectLst/>
                <a:latin typeface="merriweather" panose="020F0502020204030204" pitchFamily="34" charset="0"/>
              </a:rPr>
              <a:t> sports, water sports to martial arts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solidFill>
                  <a:srgbClr val="545454"/>
                </a:solidFill>
                <a:effectLst/>
                <a:latin typeface="merriweather" pitchFamily="2" charset="77"/>
              </a:rPr>
              <a:t>An average of 6,000 students join one or more clubs &amp; societies each year</a:t>
            </a:r>
            <a:r>
              <a:rPr lang="en-IE" b="0" i="0" dirty="0">
                <a:solidFill>
                  <a:srgbClr val="545454"/>
                </a:solidFill>
                <a:effectLst/>
                <a:latin typeface="merriweather" panose="020F0502020204030204" pitchFamily="34" charset="0"/>
              </a:rPr>
              <a:t> there is something for everyone</a:t>
            </a:r>
            <a:endParaRPr lang="en-IE" b="0" i="0" dirty="0">
              <a:solidFill>
                <a:srgbClr val="494949"/>
              </a:solidFill>
              <a:effectLst/>
              <a:latin typeface="Open Sans" panose="020F0502020204030204" pitchFamily="34" charset="0"/>
            </a:endParaRPr>
          </a:p>
          <a:p>
            <a:endParaRPr lang="en-IE" b="0" i="0" dirty="0">
              <a:solidFill>
                <a:srgbClr val="494949"/>
              </a:solidFill>
              <a:effectLst/>
              <a:latin typeface="Open Sans" panose="020F0502020204030204" pitchFamily="34" charset="0"/>
            </a:endParaRPr>
          </a:p>
          <a:p>
            <a:endParaRPr lang="en-IE" dirty="0"/>
          </a:p>
          <a:p>
            <a:endParaRPr lang="en-IE"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15</a:t>
            </a:fld>
            <a:endParaRPr lang="en-GB"/>
          </a:p>
        </p:txBody>
      </p:sp>
    </p:spTree>
    <p:extLst>
      <p:ext uri="{BB962C8B-B14F-4D97-AF65-F5344CB8AC3E}">
        <p14:creationId xmlns:p14="http://schemas.microsoft.com/office/powerpoint/2010/main" val="736068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0" dirty="0">
                <a:solidFill>
                  <a:srgbClr val="53565A"/>
                </a:solidFill>
                <a:effectLst/>
                <a:latin typeface="Open Sans" panose="020B0606030504020204" pitchFamily="34" charset="0"/>
              </a:rPr>
              <a:t>Y our From a career perspective B.E.S.S. is an extremely flexible and practical degree programme.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0" dirty="0">
                <a:solidFill>
                  <a:srgbClr val="53565A"/>
                </a:solidFill>
                <a:effectLst/>
                <a:latin typeface="Open Sans" panose="020B0606030504020204" pitchFamily="34" charset="0"/>
              </a:rPr>
              <a:t>Graduates are highly sought after by employers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0" dirty="0">
                <a:solidFill>
                  <a:srgbClr val="53565A"/>
                </a:solidFill>
                <a:effectLst/>
                <a:latin typeface="Open Sans" panose="020B0606030504020204" pitchFamily="34" charset="0"/>
              </a:rPr>
              <a:t>And have gone on to successful and rewarding careers in varied roles around the globe in a range of fields, such as in finance and banking, politics, research, management consulting, teaching, public service, journalism, within both national and international organisations within the profit, not for profit and public sector.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0" dirty="0">
                <a:solidFill>
                  <a:srgbClr val="53565A"/>
                </a:solidFill>
                <a:effectLst/>
                <a:latin typeface="Open Sans" panose="020B0606030504020204" pitchFamily="34" charset="0"/>
              </a:rPr>
              <a:t>The following are just a few examples of the organisations that have recruited B.E.S.S. graduates</a:t>
            </a: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16</a:t>
            </a:fld>
            <a:endParaRPr lang="en-GB" dirty="0"/>
          </a:p>
        </p:txBody>
      </p:sp>
    </p:spTree>
    <p:extLst>
      <p:ext uri="{BB962C8B-B14F-4D97-AF65-F5344CB8AC3E}">
        <p14:creationId xmlns:p14="http://schemas.microsoft.com/office/powerpoint/2010/main" val="3992324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17</a:t>
            </a:fld>
            <a:endParaRPr lang="en-GB" dirty="0"/>
          </a:p>
        </p:txBody>
      </p:sp>
    </p:spTree>
    <p:extLst>
      <p:ext uri="{BB962C8B-B14F-4D97-AF65-F5344CB8AC3E}">
        <p14:creationId xmlns:p14="http://schemas.microsoft.com/office/powerpoint/2010/main" val="210942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18</a:t>
            </a:fld>
            <a:endParaRPr lang="en-GB" dirty="0"/>
          </a:p>
        </p:txBody>
      </p:sp>
    </p:spTree>
    <p:extLst>
      <p:ext uri="{BB962C8B-B14F-4D97-AF65-F5344CB8AC3E}">
        <p14:creationId xmlns:p14="http://schemas.microsoft.com/office/powerpoint/2010/main" val="657305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u="none" strike="noStrike" kern="1200" dirty="0">
                <a:solidFill>
                  <a:schemeClr val="tx1"/>
                </a:solidFill>
                <a:effectLst/>
                <a:latin typeface="+mn-lt"/>
                <a:ea typeface="+mn-ea"/>
                <a:cs typeface="Arial" panose="020B0604020202020204" pitchFamily="34" charset="0"/>
              </a:rPr>
              <a:t> ( (</a:t>
            </a:r>
            <a:r>
              <a:rPr lang="en-IE" sz="1200" b="0" i="0" u="none" strike="noStrike" kern="1200" dirty="0" err="1">
                <a:solidFill>
                  <a:schemeClr val="tx1"/>
                </a:solidFill>
                <a:effectLst/>
                <a:latin typeface="+mn-lt"/>
                <a:ea typeface="+mn-ea"/>
                <a:cs typeface="Arial" panose="020B0604020202020204" pitchFamily="34" charset="0"/>
              </a:rPr>
              <a:t>caThe</a:t>
            </a:r>
            <a:r>
              <a:rPr lang="en-IE" sz="1200" b="0" i="0" u="none" strike="noStrike" kern="1200" dirty="0">
                <a:solidFill>
                  <a:schemeClr val="tx1"/>
                </a:solidFill>
                <a:effectLst/>
                <a:latin typeface="+mn-lt"/>
                <a:ea typeface="+mn-ea"/>
                <a:cs typeface="Arial" panose="020B0604020202020204" pitchFamily="34" charset="0"/>
              </a:rPr>
              <a:t> task of processing applications to first year undergraduate courses in HEI in the Republic of Ireland is delegated to Central Applications Office (CAO)</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u="none" strike="noStrike" kern="1200" dirty="0">
                <a:solidFill>
                  <a:schemeClr val="tx1"/>
                </a:solidFill>
                <a:effectLst/>
                <a:latin typeface="+mn-lt"/>
                <a:ea typeface="+mn-ea"/>
                <a:cs typeface="Arial" panose="020B0604020202020204" pitchFamily="34" charset="0"/>
              </a:rPr>
              <a:t>The participating institutions retain the function of making decisions on admissions.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u="none" strike="noStrike" kern="1200" dirty="0">
                <a:solidFill>
                  <a:schemeClr val="tx1"/>
                </a:solidFill>
                <a:effectLst/>
                <a:latin typeface="+mn-lt"/>
                <a:ea typeface="+mn-ea"/>
                <a:cs typeface="Arial" panose="020B0604020202020204" pitchFamily="34" charset="0"/>
              </a:rPr>
              <a:t>CAO is required to deal with applications in an efficient and fair manner.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u="none" strike="noStrike" kern="1200" dirty="0">
                <a:solidFill>
                  <a:schemeClr val="tx1"/>
                </a:solidFill>
                <a:effectLst/>
                <a:latin typeface="+mn-lt"/>
                <a:ea typeface="+mn-ea"/>
                <a:cs typeface="Arial" panose="020B0604020202020204" pitchFamily="34" charset="0"/>
              </a:rPr>
              <a:t>CAO is a not-for-profit company registered in Ireland.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0" u="none" strike="noStrike" kern="1200" dirty="0">
              <a:solidFill>
                <a:schemeClr val="tx1"/>
              </a:solidFill>
              <a:effectLst/>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0" u="none" strike="noStrike" kern="1200" dirty="0">
              <a:solidFill>
                <a:schemeClr val="tx1"/>
              </a:solidFill>
              <a:effectLst/>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u="none" strike="noStrike" kern="1200" dirty="0">
                <a:solidFill>
                  <a:schemeClr val="tx1"/>
                </a:solidFill>
                <a:effectLst/>
                <a:latin typeface="+mn-lt"/>
                <a:ea typeface="+mn-ea"/>
                <a:cs typeface="Arial" panose="020B0604020202020204" pitchFamily="34" charset="0"/>
              </a:rPr>
              <a:t>Points Required for Entry</a:t>
            </a:r>
          </a:p>
          <a:p>
            <a:pPr marL="0" marR="0" indent="0" algn="l" defTabSz="914400" rtl="0" eaLnBrk="1" fontAlgn="auto" latinLnBrk="0" hangingPunct="1">
              <a:lnSpc>
                <a:spcPct val="100000"/>
              </a:lnSpc>
              <a:spcBef>
                <a:spcPts val="0"/>
              </a:spcBef>
              <a:spcAft>
                <a:spcPts val="0"/>
              </a:spcAft>
              <a:buClrTx/>
              <a:buSzTx/>
              <a:buFontTx/>
              <a:buNone/>
              <a:tabLst/>
              <a:defRPr/>
            </a:pPr>
            <a:r>
              <a:rPr lang="en-IE" b="0" dirty="0"/>
              <a:t>BESS Quota</a:t>
            </a:r>
          </a:p>
        </p:txBody>
      </p:sp>
      <p:sp>
        <p:nvSpPr>
          <p:cNvPr id="4" name="Slide Number Placeholder 3"/>
          <p:cNvSpPr>
            <a:spLocks noGrp="1"/>
          </p:cNvSpPr>
          <p:nvPr>
            <p:ph type="sldNum" sz="quarter" idx="10"/>
          </p:nvPr>
        </p:nvSpPr>
        <p:spPr/>
        <p:txBody>
          <a:bodyPr/>
          <a:lstStyle/>
          <a:p>
            <a:fld id="{49DD4D23-C98A-435E-AE88-9061F8349B02}" type="slidenum">
              <a:rPr lang="en-GB" smtClean="0"/>
              <a:pPr/>
              <a:t>19</a:t>
            </a:fld>
            <a:endParaRPr lang="en-GB"/>
          </a:p>
        </p:txBody>
      </p:sp>
    </p:spTree>
    <p:extLst>
      <p:ext uri="{BB962C8B-B14F-4D97-AF65-F5344CB8AC3E}">
        <p14:creationId xmlns:p14="http://schemas.microsoft.com/office/powerpoint/2010/main" val="1078588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leading Irish research university</a:t>
            </a:r>
          </a:p>
          <a:p>
            <a:r>
              <a:rPr lang="en-IE" dirty="0"/>
              <a:t>Global recognition</a:t>
            </a:r>
          </a:p>
          <a:p>
            <a:r>
              <a:rPr lang="en-IE" dirty="0"/>
              <a:t>Ranked 1</a:t>
            </a:r>
            <a:r>
              <a:rPr lang="en-IE" baseline="30000" dirty="0"/>
              <a:t>st</a:t>
            </a:r>
            <a:r>
              <a:rPr lang="en-IE" dirty="0"/>
              <a:t> in Ireland and 101</a:t>
            </a:r>
            <a:r>
              <a:rPr lang="en-IE" baseline="30000" dirty="0"/>
              <a:t>th</a:t>
            </a:r>
            <a:r>
              <a:rPr lang="en-IE" dirty="0"/>
              <a:t> in the World</a:t>
            </a:r>
          </a:p>
          <a:p>
            <a:r>
              <a:rPr lang="en-IE" dirty="0"/>
              <a:t>A community of Scholars</a:t>
            </a:r>
          </a:p>
          <a:p>
            <a:endParaRPr lang="en-GB" dirty="0"/>
          </a:p>
          <a:p>
            <a:endParaRPr lang="en-GB" dirty="0"/>
          </a:p>
          <a:p>
            <a:r>
              <a:rPr lang="en-GB" dirty="0"/>
              <a:t>Nobel prize winners</a:t>
            </a:r>
          </a:p>
          <a:p>
            <a:r>
              <a:rPr lang="en-GB" dirty="0"/>
              <a:t>Beckett, Shaw, Walton</a:t>
            </a:r>
            <a:endParaRPr lang="en-US" dirty="0"/>
          </a:p>
          <a:p>
            <a:endParaRPr lang="en-US" dirty="0"/>
          </a:p>
          <a:p>
            <a:r>
              <a:rPr lang="en-US" dirty="0"/>
              <a:t>For the purpose of compiling the rankings, 5,100 academics from around the world were surveyed concerning the research quality of the university and their views accounted for 40% of the score. In addition, 1,480 international employers in a recruiter review were surveyed concerning their views on graduate employability which accounted for 10%. The other half of the marks was made up of teaching quality which was measured by staff: student ratio (20%), a further 20% was allocated to research quality which was gauged by the university’s citations of major papers. The international outlook was also measured by international faculty staff (5%) and international students (5%).  Trinity College scored highly in all of these categories.</a:t>
            </a:r>
          </a:p>
          <a:p>
            <a:endParaRPr lang="en-IE"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a:t>
            </a:fld>
            <a:endParaRPr lang="en-GB"/>
          </a:p>
        </p:txBody>
      </p:sp>
    </p:spTree>
    <p:extLst>
      <p:ext uri="{BB962C8B-B14F-4D97-AF65-F5344CB8AC3E}">
        <p14:creationId xmlns:p14="http://schemas.microsoft.com/office/powerpoint/2010/main" val="2037770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21</a:t>
            </a:fld>
            <a:endParaRPr lang="en-GB" dirty="0"/>
          </a:p>
        </p:txBody>
      </p:sp>
    </p:spTree>
    <p:extLst>
      <p:ext uri="{BB962C8B-B14F-4D97-AF65-F5344CB8AC3E}">
        <p14:creationId xmlns:p14="http://schemas.microsoft.com/office/powerpoint/2010/main" val="253458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89D8F-B765-7F48-A694-74FB4F66D157}" type="slidenum">
              <a:rPr lang="en-US" smtClean="0"/>
              <a:t>22</a:t>
            </a:fld>
            <a:endParaRPr lang="en-US"/>
          </a:p>
        </p:txBody>
      </p:sp>
    </p:spTree>
    <p:extLst>
      <p:ext uri="{BB962C8B-B14F-4D97-AF65-F5344CB8AC3E}">
        <p14:creationId xmlns:p14="http://schemas.microsoft.com/office/powerpoint/2010/main" val="2960636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dirty="0">
                <a:solidFill>
                  <a:srgbClr val="53565A"/>
                </a:solidFill>
                <a:effectLst/>
                <a:latin typeface="Open Sans" panose="020B0606030504020204" pitchFamily="34" charset="0"/>
              </a:rPr>
              <a:t>BESS is the only university degree in Ireland where students can combine the study of business, economics, political science and sociology.</a:t>
            </a:r>
          </a:p>
          <a:p>
            <a:pPr algn="l"/>
            <a:endParaRPr lang="en-IE" b="0" i="0" dirty="0">
              <a:solidFill>
                <a:srgbClr val="53565A"/>
              </a:solidFill>
              <a:effectLst/>
              <a:latin typeface="Open Sans" panose="020B0606030504020204" pitchFamily="34" charset="0"/>
            </a:endParaRPr>
          </a:p>
          <a:p>
            <a:pPr algn="l"/>
            <a:r>
              <a:rPr lang="en-IE" b="0" i="0" dirty="0">
                <a:solidFill>
                  <a:srgbClr val="53565A"/>
                </a:solidFill>
                <a:effectLst/>
                <a:latin typeface="Open Sans" panose="020B0606030504020204" pitchFamily="34" charset="0"/>
              </a:rPr>
              <a:t>It is a uniquely flexible programme offering a broad-based education in business, economics, political science and sociology in the first year. After this students can adjust their options to reflect their academic strengths, interests and emerging career aspirations. This unique aspect of the programme gives students the time to engage with all four areas and then the opportunity to specialise to a high level in either one (single </a:t>
            </a:r>
            <a:r>
              <a:rPr lang="en-IE" b="0" i="0" dirty="0" err="1">
                <a:solidFill>
                  <a:srgbClr val="53565A"/>
                </a:solidFill>
                <a:effectLst/>
                <a:latin typeface="Open Sans" panose="020B0606030504020204" pitchFamily="34" charset="0"/>
              </a:rPr>
              <a:t>honor</a:t>
            </a:r>
            <a:r>
              <a:rPr lang="en-IE" b="0" i="0" dirty="0">
                <a:solidFill>
                  <a:srgbClr val="53565A"/>
                </a:solidFill>
                <a:effectLst/>
                <a:latin typeface="Open Sans" panose="020B0606030504020204" pitchFamily="34" charset="0"/>
              </a:rPr>
              <a:t>) or two (joint </a:t>
            </a:r>
            <a:r>
              <a:rPr lang="en-IE" b="0" i="0" dirty="0" err="1">
                <a:solidFill>
                  <a:srgbClr val="53565A"/>
                </a:solidFill>
                <a:effectLst/>
                <a:latin typeface="Open Sans" panose="020B0606030504020204" pitchFamily="34" charset="0"/>
              </a:rPr>
              <a:t>honors</a:t>
            </a:r>
            <a:r>
              <a:rPr lang="en-IE" b="0" i="0" dirty="0">
                <a:solidFill>
                  <a:srgbClr val="53565A"/>
                </a:solidFill>
                <a:effectLst/>
                <a:latin typeface="Open Sans" panose="020B0606030504020204" pitchFamily="34" charset="0"/>
              </a:rPr>
              <a:t>) chosen subjects or disciplines.</a:t>
            </a:r>
          </a:p>
          <a:p>
            <a:endParaRPr lang="en-IE" b="1" dirty="0"/>
          </a:p>
          <a:p>
            <a:endParaRPr lang="en-IE" b="1" dirty="0"/>
          </a:p>
          <a:p>
            <a:endParaRPr lang="en-IE" dirty="0"/>
          </a:p>
          <a:p>
            <a:pPr marL="0" marR="0" indent="0" algn="l" defTabSz="931774" rtl="0" eaLnBrk="1" fontAlgn="auto" latinLnBrk="0" hangingPunct="1">
              <a:lnSpc>
                <a:spcPct val="100000"/>
              </a:lnSpc>
              <a:spcBef>
                <a:spcPts val="0"/>
              </a:spcBef>
              <a:spcAft>
                <a:spcPts val="0"/>
              </a:spcAft>
              <a:buClrTx/>
              <a:buSzTx/>
              <a:buFontTx/>
              <a:buNone/>
              <a:tabLst/>
              <a:defRPr/>
            </a:pPr>
            <a:endParaRPr lang="en-IE" dirty="0"/>
          </a:p>
          <a:p>
            <a:pPr algn="l"/>
            <a:endParaRPr lang="en-IE" b="0" i="0" dirty="0">
              <a:solidFill>
                <a:srgbClr val="53565A"/>
              </a:solidFill>
              <a:effectLst/>
              <a:latin typeface="Open Sans" panose="020F0502020204030204" pitchFamily="34" charset="0"/>
            </a:endParaRPr>
          </a:p>
          <a:p>
            <a:br>
              <a:rPr lang="en-IE" dirty="0"/>
            </a:br>
            <a:endParaRPr lang="en-IE" dirty="0"/>
          </a:p>
          <a:p>
            <a:endParaRPr lang="en-IE"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a:t>
            </a:fld>
            <a:endParaRPr lang="en-GB"/>
          </a:p>
        </p:txBody>
      </p:sp>
    </p:spTree>
    <p:extLst>
      <p:ext uri="{BB962C8B-B14F-4D97-AF65-F5344CB8AC3E}">
        <p14:creationId xmlns:p14="http://schemas.microsoft.com/office/powerpoint/2010/main" val="130300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Business</a:t>
            </a:r>
          </a:p>
          <a:p>
            <a:endParaRPr lang="en-IE" b="1" dirty="0"/>
          </a:p>
          <a:p>
            <a:r>
              <a:rPr lang="en-IE" b="0" i="0" dirty="0">
                <a:solidFill>
                  <a:srgbClr val="53565A"/>
                </a:solidFill>
                <a:effectLst/>
                <a:latin typeface="Open Sans" panose="020B0606030504020204" pitchFamily="34" charset="0"/>
              </a:rPr>
              <a:t>Trinity Business School is a globally-renowned, triple-accredited business school. In today’s rapidly changing world, we strive to embed environmental, social, and governance solutions into our curriculum to inspire our students and future business leaders to tackle urgent societal issues. We are committed to our strategy of “Transforming Business for Good ”</a:t>
            </a:r>
            <a:r>
              <a:rPr lang="en-IE" b="0" i="0" dirty="0">
                <a:solidFill>
                  <a:srgbClr val="FFFFFF"/>
                </a:solidFill>
                <a:effectLst/>
                <a:latin typeface="Open Sans" panose="020B0606030504020204" pitchFamily="34" charset="0"/>
              </a:rPr>
              <a:t> by embodying a value system of ‘putting in more than we take out’ and being a force for good in business and society.</a:t>
            </a:r>
            <a:endParaRPr lang="en-IE" b="1" dirty="0"/>
          </a:p>
          <a:p>
            <a:endParaRPr lang="en-IE" dirty="0"/>
          </a:p>
          <a:p>
            <a:r>
              <a:rPr lang="en-IE" dirty="0"/>
              <a:t>You will gain an understanding of the role of management and organisation in society and knowledge of: marketing &amp; consumer behaviour, finance, accounting, strategy, human resource management, innovation &amp; entrepreneurship, operations &amp; supply chain management, business ethics, and many more. </a:t>
            </a:r>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4</a:t>
            </a:fld>
            <a:endParaRPr lang="en-GB" dirty="0"/>
          </a:p>
        </p:txBody>
      </p:sp>
    </p:spTree>
    <p:extLst>
      <p:ext uri="{BB962C8B-B14F-4D97-AF65-F5344CB8AC3E}">
        <p14:creationId xmlns:p14="http://schemas.microsoft.com/office/powerpoint/2010/main" val="1735778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Economics</a:t>
            </a:r>
          </a:p>
          <a:p>
            <a:endParaRPr lang="en-IE" b="1" dirty="0"/>
          </a:p>
          <a:p>
            <a:r>
              <a:rPr lang="en-IE" b="0" dirty="0"/>
              <a:t>Explores and analyses the use of resources,  growth of production, distribution, and consumption of goods and services, and other complex issues of vital concern to society and global economies- you will learn about key concepts of scarcity, supply and demand, costs and benefits, incentives, and power- which can help explain many decisions that individuals, and governments &amp; policy makers make.</a:t>
            </a:r>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5</a:t>
            </a:fld>
            <a:endParaRPr lang="en-GB" dirty="0"/>
          </a:p>
        </p:txBody>
      </p:sp>
    </p:spTree>
    <p:extLst>
      <p:ext uri="{BB962C8B-B14F-4D97-AF65-F5344CB8AC3E}">
        <p14:creationId xmlns:p14="http://schemas.microsoft.com/office/powerpoint/2010/main" val="1823475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1" i="0" dirty="0">
                <a:solidFill>
                  <a:srgbClr val="36434D"/>
                </a:solidFill>
                <a:effectLst/>
                <a:latin typeface="Source Sans Pro" panose="020B0503030403020204" pitchFamily="34" charset="0"/>
              </a:rPr>
              <a:t>Political Science</a:t>
            </a:r>
          </a:p>
          <a:p>
            <a:pPr algn="l"/>
            <a:r>
              <a:rPr lang="en-IE" dirty="0"/>
              <a:t>This branch of the programme involves the scientific study of politics, the exercise of power and the workings of democratic political institutions</a:t>
            </a:r>
            <a:endParaRPr lang="en-IE" b="1" i="0" dirty="0">
              <a:solidFill>
                <a:srgbClr val="36434D"/>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solidFill>
                  <a:srgbClr val="53565A"/>
                </a:solidFill>
                <a:effectLst/>
                <a:latin typeface="Open Sans" panose="020F0502020204030204" pitchFamily="34" charset="0"/>
              </a:rPr>
              <a:t>Politics affects us all in our daily lives. Should government tax the rich for greater equality? Should the amount of money the EU spends on agriculture be cut? Questions such as these, along with analysis of political systems and how democracy works, are at the heart of the study of politics. </a:t>
            </a:r>
            <a:endParaRPr lang="en-IE" dirty="0"/>
          </a:p>
          <a:p>
            <a:endParaRPr lang="en-US" dirty="0"/>
          </a:p>
          <a:p>
            <a:endParaRPr lang="en-US" dirty="0"/>
          </a:p>
          <a:p>
            <a:r>
              <a:rPr lang="en-US" dirty="0"/>
              <a:t>The values behind political ideologies- liberalism, conservatism, socialism</a:t>
            </a:r>
          </a:p>
        </p:txBody>
      </p:sp>
      <p:sp>
        <p:nvSpPr>
          <p:cNvPr id="4" name="Slide Number Placeholder 3"/>
          <p:cNvSpPr>
            <a:spLocks noGrp="1"/>
          </p:cNvSpPr>
          <p:nvPr>
            <p:ph type="sldNum" sz="quarter" idx="5"/>
          </p:nvPr>
        </p:nvSpPr>
        <p:spPr/>
        <p:txBody>
          <a:bodyPr/>
          <a:lstStyle/>
          <a:p>
            <a:fld id="{49DD4D23-C98A-435E-AE88-9061F8349B02}" type="slidenum">
              <a:rPr lang="en-GB" smtClean="0"/>
              <a:pPr/>
              <a:t>6</a:t>
            </a:fld>
            <a:endParaRPr lang="en-GB" dirty="0"/>
          </a:p>
        </p:txBody>
      </p:sp>
    </p:spTree>
    <p:extLst>
      <p:ext uri="{BB962C8B-B14F-4D97-AF65-F5344CB8AC3E}">
        <p14:creationId xmlns:p14="http://schemas.microsoft.com/office/powerpoint/2010/main" val="1240494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1" i="0" dirty="0">
                <a:solidFill>
                  <a:srgbClr val="36434D"/>
                </a:solidFill>
                <a:effectLst/>
                <a:latin typeface="Source Sans Pro" panose="020B0503030403020204" pitchFamily="34" charset="0"/>
              </a:rPr>
              <a:t>Sociology</a:t>
            </a:r>
          </a:p>
          <a:p>
            <a:pPr algn="l"/>
            <a:r>
              <a:rPr lang="en-IE" b="0" i="0" dirty="0">
                <a:solidFill>
                  <a:srgbClr val="202124"/>
                </a:solidFill>
                <a:effectLst/>
                <a:latin typeface="arial" panose="020B0604020202020204" pitchFamily="34" charset="0"/>
              </a:rPr>
              <a:t>In simple terms Sociology is the scientific study of society. It looks at the development, structure, and functioning of human society and the study of social problems within that society.</a:t>
            </a:r>
          </a:p>
          <a:p>
            <a:pPr algn="l"/>
            <a:r>
              <a:rPr lang="en-IE" b="0" i="0" dirty="0">
                <a:solidFill>
                  <a:srgbClr val="53565A"/>
                </a:solidFill>
                <a:effectLst/>
                <a:latin typeface="Open Sans" panose="020B0606030504020204" pitchFamily="34" charset="0"/>
              </a:rPr>
              <a:t>It also explores patterns of social relationships, how social change comes about, and the consequences of human behaviour. When you study sociology, you will get the opportunity to analyse people and societies, exploring areas as diverse as migration, race and gender, conflict studies, digitalisation, identities and employment studies.</a:t>
            </a:r>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7</a:t>
            </a:fld>
            <a:endParaRPr lang="en-GB" dirty="0"/>
          </a:p>
        </p:txBody>
      </p:sp>
    </p:spTree>
    <p:extLst>
      <p:ext uri="{BB962C8B-B14F-4D97-AF65-F5344CB8AC3E}">
        <p14:creationId xmlns:p14="http://schemas.microsoft.com/office/powerpoint/2010/main" val="251257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8</a:t>
            </a:fld>
            <a:endParaRPr lang="en-GB" dirty="0"/>
          </a:p>
        </p:txBody>
      </p:sp>
    </p:spTree>
    <p:extLst>
      <p:ext uri="{BB962C8B-B14F-4D97-AF65-F5344CB8AC3E}">
        <p14:creationId xmlns:p14="http://schemas.microsoft.com/office/powerpoint/2010/main" val="1961144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Explore the world of business and management</a:t>
            </a:r>
          </a:p>
          <a:p>
            <a:r>
              <a:rPr lang="en-IE" dirty="0"/>
              <a:t>Study subjects including marketing, management, human resources, innovation, strategy, entrepreneurship, accountancy and many more. </a:t>
            </a:r>
          </a:p>
          <a:p>
            <a:r>
              <a:rPr lang="en-IE" dirty="0"/>
              <a:t>Flexible programme with 10 different degree options across these four subjects</a:t>
            </a:r>
          </a:p>
          <a:p>
            <a:endParaRPr lang="en-IE"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9</a:t>
            </a:fld>
            <a:endParaRPr lang="en-GB"/>
          </a:p>
        </p:txBody>
      </p:sp>
    </p:spTree>
    <p:extLst>
      <p:ext uri="{BB962C8B-B14F-4D97-AF65-F5344CB8AC3E}">
        <p14:creationId xmlns:p14="http://schemas.microsoft.com/office/powerpoint/2010/main" val="3350831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2193079"/>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828679" y="2781702"/>
            <a:ext cx="7500939" cy="416138"/>
          </a:xfrm>
        </p:spPr>
        <p:txBody>
          <a:bodyPr/>
          <a:lstStyle>
            <a:lvl1pPr algn="l">
              <a:defRPr>
                <a:solidFill>
                  <a:srgbClr val="0071BC"/>
                </a:solidFill>
              </a:defRPr>
            </a:lvl1pPr>
          </a:lstStyle>
          <a:p>
            <a:r>
              <a:rPr lang="ga-IE" dirty="0"/>
              <a:t>Click to edit Master title style</a:t>
            </a:r>
            <a:endParaRPr lang="en-GB" dirty="0"/>
          </a:p>
        </p:txBody>
      </p:sp>
      <p:sp>
        <p:nvSpPr>
          <p:cNvPr id="3" name="Subtitle 2"/>
          <p:cNvSpPr>
            <a:spLocks noGrp="1"/>
          </p:cNvSpPr>
          <p:nvPr>
            <p:ph type="subTitle" idx="1"/>
          </p:nvPr>
        </p:nvSpPr>
        <p:spPr>
          <a:xfrm>
            <a:off x="828675" y="3212350"/>
            <a:ext cx="7500938" cy="271350"/>
          </a:xfrm>
        </p:spPr>
        <p:txBody>
          <a:bodyPr/>
          <a:lstStyle>
            <a:lvl1pPr marL="0" indent="0" algn="l">
              <a:buNone/>
              <a:defRPr sz="1400" b="0">
                <a:solidFill>
                  <a:srgbClr val="0071B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dirty="0"/>
              <a:t>Click to edit Master subtitle style</a:t>
            </a:r>
            <a:endParaRPr lang="en-GB" dirty="0"/>
          </a:p>
        </p:txBody>
      </p:sp>
      <p:sp>
        <p:nvSpPr>
          <p:cNvPr id="11" name="Text Placeholder 10"/>
          <p:cNvSpPr>
            <a:spLocks noGrp="1"/>
          </p:cNvSpPr>
          <p:nvPr>
            <p:ph type="body" sz="quarter" idx="10"/>
          </p:nvPr>
        </p:nvSpPr>
        <p:spPr>
          <a:xfrm>
            <a:off x="828680" y="3956596"/>
            <a:ext cx="4679325" cy="734531"/>
          </a:xfrm>
        </p:spPr>
        <p:txBody>
          <a:bodyPr/>
          <a:lstStyle>
            <a:lvl1pPr>
              <a:spcBef>
                <a:spcPts val="0"/>
              </a:spcBef>
              <a:defRPr sz="1400">
                <a:solidFill>
                  <a:srgbClr val="0071BC"/>
                </a:solidFill>
              </a:defRPr>
            </a:lvl1pPr>
            <a:lvl2pPr marL="0" indent="0">
              <a:spcBef>
                <a:spcPts val="0"/>
              </a:spcBef>
              <a:buNone/>
              <a:defRPr sz="1400">
                <a:solidFill>
                  <a:srgbClr val="0071BC"/>
                </a:solidFill>
              </a:defRPr>
            </a:lvl2pPr>
            <a:lvl3pPr marL="0" indent="0">
              <a:spcBef>
                <a:spcPts val="567"/>
              </a:spcBef>
              <a:buNone/>
              <a:defRPr sz="1400">
                <a:solidFill>
                  <a:srgbClr val="0071BC"/>
                </a:solidFill>
              </a:defRPr>
            </a:lvl3pPr>
            <a:lvl4pPr>
              <a:spcBef>
                <a:spcPts val="0"/>
              </a:spcBef>
              <a:defRPr sz="1400">
                <a:solidFill>
                  <a:schemeClr val="bg1"/>
                </a:solidFill>
              </a:defRPr>
            </a:lvl4pPr>
            <a:lvl5pPr>
              <a:spcBef>
                <a:spcPts val="0"/>
              </a:spcBef>
              <a:defRPr sz="1400">
                <a:solidFill>
                  <a:schemeClr val="bg1"/>
                </a:solidFill>
              </a:defRPr>
            </a:lvl5pPr>
          </a:lstStyle>
          <a:p>
            <a:pPr lvl="0"/>
            <a:r>
              <a:rPr lang="ga-IE" dirty="0"/>
              <a:t>Click to edit Master text styles</a:t>
            </a:r>
          </a:p>
          <a:p>
            <a:pPr lvl="1"/>
            <a:r>
              <a:rPr lang="ga-IE" dirty="0"/>
              <a:t>Second level</a:t>
            </a:r>
          </a:p>
          <a:p>
            <a:pPr lvl="2"/>
            <a:r>
              <a:rPr lang="ga-IE" dirty="0"/>
              <a:t>Third level</a:t>
            </a:r>
          </a:p>
        </p:txBody>
      </p:sp>
      <p:sp>
        <p:nvSpPr>
          <p:cNvPr id="15" name="Rectangle 14"/>
          <p:cNvSpPr/>
          <p:nvPr userDrawn="1"/>
        </p:nvSpPr>
        <p:spPr>
          <a:xfrm>
            <a:off x="0" y="4819500"/>
            <a:ext cx="9144000" cy="324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dirty="0"/>
          </a:p>
        </p:txBody>
      </p:sp>
      <p:pic>
        <p:nvPicPr>
          <p:cNvPr id="10" name="Picture 9" descr="TCD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410" y="473558"/>
            <a:ext cx="4076301" cy="1098777"/>
          </a:xfrm>
          <a:prstGeom prst="rect">
            <a:avLst/>
          </a:prstGeom>
        </p:spPr>
      </p:pic>
    </p:spTree>
    <p:extLst>
      <p:ext uri="{BB962C8B-B14F-4D97-AF65-F5344CB8AC3E}">
        <p14:creationId xmlns:p14="http://schemas.microsoft.com/office/powerpoint/2010/main" val="353327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3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6048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4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18941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9186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828676" y="1410807"/>
            <a:ext cx="3933824" cy="2372524"/>
          </a:xfrm>
        </p:spPr>
        <p:txBody>
          <a:bodyPr/>
          <a:lstStyle>
            <a:lvl1pPr marL="207169" indent="-207169">
              <a:spcBef>
                <a:spcPts val="675"/>
              </a:spcBef>
              <a:buClr>
                <a:schemeClr val="tx2"/>
              </a:buClr>
              <a:buFont typeface="Arial" panose="020B0604020202020204" pitchFamily="34" charset="0"/>
              <a:buChar char="‒"/>
              <a:defRPr sz="1050" b="0"/>
            </a:lvl1pPr>
            <a:lvl2pPr marL="469106" indent="-175022">
              <a:buFont typeface="Arial" panose="020B0604020202020204" pitchFamily="34" charset="0"/>
              <a:buChar char="•"/>
              <a:defRPr sz="1050"/>
            </a:lvl2pPr>
            <a:lvl3pPr marL="684610" indent="-166688">
              <a:defRPr sz="1050"/>
            </a:lvl3pPr>
            <a:lvl4pPr marL="846535" indent="-142875">
              <a:defRPr sz="1050"/>
            </a:lvl4pPr>
            <a:lvl5pPr marL="1079897" indent="-139304">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2"/>
          </p:nvPr>
        </p:nvSpPr>
        <p:spPr>
          <a:xfrm>
            <a:off x="4914901" y="1410807"/>
            <a:ext cx="3934800" cy="2372524"/>
          </a:xfrm>
        </p:spPr>
        <p:txBody>
          <a:bodyPr/>
          <a:lstStyle>
            <a:lvl1pPr marL="207169" indent="-207169">
              <a:spcBef>
                <a:spcPts val="675"/>
              </a:spcBef>
              <a:buClr>
                <a:schemeClr val="tx2"/>
              </a:buClr>
              <a:buFont typeface="Arial" panose="020B0604020202020204" pitchFamily="34" charset="0"/>
              <a:buChar char="‒"/>
              <a:defRPr sz="1050" b="0"/>
            </a:lvl1pPr>
            <a:lvl2pPr marL="469106" indent="-175022">
              <a:buFont typeface="Arial" panose="020B0604020202020204" pitchFamily="34" charset="0"/>
              <a:buChar char="•"/>
              <a:defRPr sz="1050"/>
            </a:lvl2pPr>
            <a:lvl3pPr marL="684610" indent="-166688">
              <a:defRPr sz="1050"/>
            </a:lvl3pPr>
            <a:lvl4pPr marL="846535" indent="-142875">
              <a:defRPr sz="1050"/>
            </a:lvl4pPr>
            <a:lvl5pPr marL="1079897" indent="-139304">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4252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8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37185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9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67334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0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9034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1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88538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3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19270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4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16559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dirty="0"/>
          </a:p>
        </p:txBody>
      </p:sp>
      <p:sp>
        <p:nvSpPr>
          <p:cNvPr id="4" name="Text Placeholder 3"/>
          <p:cNvSpPr>
            <a:spLocks noGrp="1"/>
          </p:cNvSpPr>
          <p:nvPr>
            <p:ph type="body" sz="quarter" idx="10"/>
          </p:nvPr>
        </p:nvSpPr>
        <p:spPr>
          <a:xfrm>
            <a:off x="828675" y="1410806"/>
            <a:ext cx="7500938" cy="3030141"/>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GB" dirty="0"/>
          </a:p>
        </p:txBody>
      </p:sp>
      <p:sp>
        <p:nvSpPr>
          <p:cNvPr id="8" name="Text Placeholder 5"/>
          <p:cNvSpPr>
            <a:spLocks noGrp="1"/>
          </p:cNvSpPr>
          <p:nvPr>
            <p:ph type="body" sz="quarter" idx="11"/>
          </p:nvPr>
        </p:nvSpPr>
        <p:spPr>
          <a:xfrm>
            <a:off x="828675" y="685802"/>
            <a:ext cx="7500938" cy="207169"/>
          </a:xfrm>
        </p:spPr>
        <p:txBody>
          <a:bodyPr/>
          <a:lstStyle>
            <a:lvl1pPr>
              <a:defRPr sz="1400" b="0">
                <a:solidFill>
                  <a:srgbClr val="0071BC"/>
                </a:solidFill>
              </a:defRPr>
            </a:lvl1pPr>
          </a:lstStyle>
          <a:p>
            <a:pPr lvl="0"/>
            <a:r>
              <a:rPr lang="ga-IE" dirty="0"/>
              <a:t>Click to edit Master text styles</a:t>
            </a:r>
          </a:p>
        </p:txBody>
      </p:sp>
    </p:spTree>
    <p:extLst>
      <p:ext uri="{BB962C8B-B14F-4D97-AF65-F5344CB8AC3E}">
        <p14:creationId xmlns:p14="http://schemas.microsoft.com/office/powerpoint/2010/main" val="357300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5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85404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6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511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1BC"/>
                </a:solidFill>
              </a:defRPr>
            </a:lvl1pPr>
          </a:lstStyle>
          <a:p>
            <a:r>
              <a:rPr lang="ga-IE" dirty="0"/>
              <a:t>Click to edit Master title style</a:t>
            </a:r>
            <a:endParaRPr lang="en-GB" dirty="0"/>
          </a:p>
        </p:txBody>
      </p:sp>
      <p:sp>
        <p:nvSpPr>
          <p:cNvPr id="4" name="Text Placeholder 3"/>
          <p:cNvSpPr>
            <a:spLocks noGrp="1"/>
          </p:cNvSpPr>
          <p:nvPr>
            <p:ph type="body" sz="quarter" idx="10"/>
          </p:nvPr>
        </p:nvSpPr>
        <p:spPr>
          <a:xfrm>
            <a:off x="828680" y="1428750"/>
            <a:ext cx="3819525" cy="2990766"/>
          </a:xfrm>
        </p:spPr>
        <p:txBody>
          <a:bodyPr/>
          <a:lstStyle>
            <a:lvl1pPr marL="238125" indent="-238125">
              <a:spcBef>
                <a:spcPts val="850"/>
              </a:spcBef>
              <a:buClr>
                <a:schemeClr val="tx2"/>
              </a:buClr>
              <a:buFont typeface="Calibri" panose="020F0502020204030204" pitchFamily="34" charset="0"/>
              <a:buChar char="–"/>
              <a:defRPr sz="1400" b="0"/>
            </a:lvl1pPr>
            <a:lvl2pPr marL="503238" indent="-207963">
              <a:spcBef>
                <a:spcPts val="0"/>
              </a:spcBef>
              <a:spcAft>
                <a:spcPts val="567"/>
              </a:spcAft>
              <a:defRPr sz="1400" b="0"/>
            </a:lvl2pPr>
            <a:lvl3pPr>
              <a:defRPr sz="1400" b="0"/>
            </a:lvl3pPr>
            <a:lvl4pPr>
              <a:defRPr sz="1400" b="0"/>
            </a:lvl4pPr>
            <a:lvl5pPr>
              <a:defRPr sz="1400" b="0"/>
            </a:lvl5pPr>
          </a:lstStyle>
          <a:p>
            <a:pPr lvl="0"/>
            <a:r>
              <a:rPr lang="ga-IE"/>
              <a:t>Click to edit Master text styles</a:t>
            </a:r>
          </a:p>
          <a:p>
            <a:pPr lvl="1"/>
            <a:r>
              <a:rPr lang="ga-IE"/>
              <a:t>Second level</a:t>
            </a:r>
          </a:p>
        </p:txBody>
      </p:sp>
      <p:sp>
        <p:nvSpPr>
          <p:cNvPr id="6" name="Text Placeholder 5"/>
          <p:cNvSpPr>
            <a:spLocks noGrp="1"/>
          </p:cNvSpPr>
          <p:nvPr>
            <p:ph type="body" sz="quarter" idx="11"/>
          </p:nvPr>
        </p:nvSpPr>
        <p:spPr>
          <a:xfrm>
            <a:off x="828675" y="685802"/>
            <a:ext cx="7500938" cy="207169"/>
          </a:xfrm>
        </p:spPr>
        <p:txBody>
          <a:bodyPr/>
          <a:lstStyle>
            <a:lvl1pPr>
              <a:defRPr sz="1400" b="0">
                <a:solidFill>
                  <a:srgbClr val="0071BC"/>
                </a:solidFill>
              </a:defRPr>
            </a:lvl1pPr>
          </a:lstStyle>
          <a:p>
            <a:pPr lvl="0"/>
            <a:r>
              <a:rPr lang="ga-IE" dirty="0"/>
              <a:t>Click to edit Master text styles</a:t>
            </a:r>
          </a:p>
        </p:txBody>
      </p:sp>
      <p:sp>
        <p:nvSpPr>
          <p:cNvPr id="11" name="Rectangle 10"/>
          <p:cNvSpPr/>
          <p:nvPr userDrawn="1"/>
        </p:nvSpPr>
        <p:spPr>
          <a:xfrm>
            <a:off x="0" y="4819500"/>
            <a:ext cx="9144000" cy="324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nchorCtr="0"/>
          <a:lstStyle/>
          <a:p>
            <a:pPr marL="727075" indent="0" algn="l"/>
            <a:r>
              <a:rPr lang="en-GB" sz="1000" b="1" dirty="0"/>
              <a:t>Trinity College Dublin, </a:t>
            </a:r>
            <a:r>
              <a:rPr lang="en-GB" sz="1000" dirty="0"/>
              <a:t>The University of Dublin</a:t>
            </a:r>
          </a:p>
        </p:txBody>
      </p:sp>
      <p:sp>
        <p:nvSpPr>
          <p:cNvPr id="12" name="TextBox 11"/>
          <p:cNvSpPr txBox="1"/>
          <p:nvPr userDrawn="1"/>
        </p:nvSpPr>
        <p:spPr>
          <a:xfrm>
            <a:off x="7954041" y="4903833"/>
            <a:ext cx="375572" cy="153888"/>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9B0B15D8-8C78-934C-9F81-483F5C37CC80}" type="slidenum">
              <a:rPr lang="en-US" sz="10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endParaRPr>
          </a:p>
        </p:txBody>
      </p:sp>
      <p:sp>
        <p:nvSpPr>
          <p:cNvPr id="9" name="Picture Placeholder 4">
            <a:extLst>
              <a:ext uri="{FF2B5EF4-FFF2-40B4-BE49-F238E27FC236}">
                <a16:creationId xmlns:a16="http://schemas.microsoft.com/office/drawing/2014/main" id="{803F7601-7215-6143-A78F-FF5D4A5B1FE7}"/>
              </a:ext>
            </a:extLst>
          </p:cNvPr>
          <p:cNvSpPr>
            <a:spLocks noGrp="1"/>
          </p:cNvSpPr>
          <p:nvPr>
            <p:ph type="pic" sz="quarter" idx="12" hasCustomPrompt="1"/>
          </p:nvPr>
        </p:nvSpPr>
        <p:spPr>
          <a:xfrm>
            <a:off x="4939200" y="1078712"/>
            <a:ext cx="4204800" cy="3739342"/>
          </a:xfrm>
          <a:solidFill>
            <a:schemeClr val="accent4"/>
          </a:solidFill>
        </p:spPr>
        <p:txBody>
          <a:bodyPr tIns="0" anchor="ctr" anchorCtr="0"/>
          <a:lstStyle>
            <a:lvl1pPr algn="ctr">
              <a:defRPr sz="1600" b="0">
                <a:solidFill>
                  <a:schemeClr val="accent3"/>
                </a:solidFill>
              </a:defRPr>
            </a:lvl1pPr>
          </a:lstStyle>
          <a:p>
            <a:r>
              <a:rPr lang="en-GB"/>
              <a:t>IMAGE</a:t>
            </a:r>
          </a:p>
        </p:txBody>
      </p:sp>
    </p:spTree>
    <p:extLst>
      <p:ext uri="{BB962C8B-B14F-4D97-AF65-F5344CB8AC3E}">
        <p14:creationId xmlns:p14="http://schemas.microsoft.com/office/powerpoint/2010/main" val="128236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1BC"/>
                </a:solidFill>
              </a:defRPr>
            </a:lvl1pPr>
          </a:lstStyle>
          <a:p>
            <a:r>
              <a:rPr lang="ga-IE" dirty="0"/>
              <a:t>Click to edit Master title style</a:t>
            </a:r>
            <a:endParaRPr lang="en-GB" dirty="0"/>
          </a:p>
        </p:txBody>
      </p:sp>
      <p:sp>
        <p:nvSpPr>
          <p:cNvPr id="6" name="Text Placeholder 5"/>
          <p:cNvSpPr>
            <a:spLocks noGrp="1"/>
          </p:cNvSpPr>
          <p:nvPr>
            <p:ph type="body" sz="quarter" idx="11"/>
          </p:nvPr>
        </p:nvSpPr>
        <p:spPr>
          <a:xfrm>
            <a:off x="828675" y="685802"/>
            <a:ext cx="7500938" cy="207169"/>
          </a:xfrm>
        </p:spPr>
        <p:txBody>
          <a:bodyPr/>
          <a:lstStyle>
            <a:lvl1pPr>
              <a:defRPr sz="1400" b="0">
                <a:solidFill>
                  <a:srgbClr val="0071BC"/>
                </a:solidFill>
              </a:defRPr>
            </a:lvl1pPr>
          </a:lstStyle>
          <a:p>
            <a:pPr lvl="0"/>
            <a:r>
              <a:rPr lang="ga-IE" dirty="0"/>
              <a:t>Click to edit Master text styles</a:t>
            </a:r>
          </a:p>
        </p:txBody>
      </p:sp>
      <p:sp>
        <p:nvSpPr>
          <p:cNvPr id="11" name="Rectangle 10"/>
          <p:cNvSpPr/>
          <p:nvPr userDrawn="1"/>
        </p:nvSpPr>
        <p:spPr>
          <a:xfrm>
            <a:off x="0" y="4819500"/>
            <a:ext cx="9144000" cy="324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nchorCtr="0"/>
          <a:lstStyle/>
          <a:p>
            <a:pPr marL="727075" indent="0" algn="l"/>
            <a:r>
              <a:rPr lang="en-GB" sz="1000" b="1" dirty="0"/>
              <a:t>Trinity College Dublin, </a:t>
            </a:r>
            <a:r>
              <a:rPr lang="en-GB" sz="1000" dirty="0"/>
              <a:t>The University of Dublin</a:t>
            </a:r>
          </a:p>
        </p:txBody>
      </p:sp>
      <p:sp>
        <p:nvSpPr>
          <p:cNvPr id="12" name="TextBox 11"/>
          <p:cNvSpPr txBox="1"/>
          <p:nvPr userDrawn="1"/>
        </p:nvSpPr>
        <p:spPr>
          <a:xfrm>
            <a:off x="7954041" y="4903833"/>
            <a:ext cx="375572" cy="153888"/>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9B0B15D8-8C78-934C-9F81-483F5C37CC80}" type="slidenum">
              <a:rPr lang="en-US" sz="10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endParaRPr>
          </a:p>
        </p:txBody>
      </p:sp>
      <p:sp>
        <p:nvSpPr>
          <p:cNvPr id="8" name="Picture Placeholder 4">
            <a:extLst>
              <a:ext uri="{FF2B5EF4-FFF2-40B4-BE49-F238E27FC236}">
                <a16:creationId xmlns:a16="http://schemas.microsoft.com/office/drawing/2014/main" id="{E8133FA6-B904-6D43-AB09-6D2C02745566}"/>
              </a:ext>
            </a:extLst>
          </p:cNvPr>
          <p:cNvSpPr>
            <a:spLocks noGrp="1"/>
          </p:cNvSpPr>
          <p:nvPr>
            <p:ph type="pic" sz="quarter" idx="12" hasCustomPrompt="1"/>
          </p:nvPr>
        </p:nvSpPr>
        <p:spPr>
          <a:xfrm>
            <a:off x="0" y="1078712"/>
            <a:ext cx="9144000" cy="3739342"/>
          </a:xfrm>
          <a:solidFill>
            <a:schemeClr val="accent4"/>
          </a:solidFill>
        </p:spPr>
        <p:txBody>
          <a:bodyPr tIns="0" anchor="ctr" anchorCtr="0"/>
          <a:lstStyle>
            <a:lvl1pPr algn="ctr">
              <a:defRPr sz="1600" b="0">
                <a:solidFill>
                  <a:schemeClr val="accent3"/>
                </a:solidFill>
              </a:defRPr>
            </a:lvl1pPr>
          </a:lstStyle>
          <a:p>
            <a:r>
              <a:rPr lang="en-GB"/>
              <a:t>IMAGE</a:t>
            </a:r>
          </a:p>
        </p:txBody>
      </p:sp>
    </p:spTree>
    <p:extLst>
      <p:ext uri="{BB962C8B-B14F-4D97-AF65-F5344CB8AC3E}">
        <p14:creationId xmlns:p14="http://schemas.microsoft.com/office/powerpoint/2010/main" val="3138617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8" name="Rectangle 7"/>
          <p:cNvSpPr/>
          <p:nvPr userDrawn="1"/>
        </p:nvSpPr>
        <p:spPr>
          <a:xfrm>
            <a:off x="0" y="4819500"/>
            <a:ext cx="9144000" cy="324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dirty="0"/>
          </a:p>
        </p:txBody>
      </p:sp>
      <p:sp>
        <p:nvSpPr>
          <p:cNvPr id="2" name="Title 1"/>
          <p:cNvSpPr>
            <a:spLocks noGrp="1"/>
          </p:cNvSpPr>
          <p:nvPr>
            <p:ph type="ctrTitle"/>
          </p:nvPr>
        </p:nvSpPr>
        <p:spPr>
          <a:xfrm>
            <a:off x="828679" y="2786400"/>
            <a:ext cx="7500939" cy="416138"/>
          </a:xfrm>
        </p:spPr>
        <p:txBody>
          <a:bodyPr/>
          <a:lstStyle>
            <a:lvl1pPr algn="l">
              <a:defRPr sz="4200">
                <a:solidFill>
                  <a:srgbClr val="0071BC"/>
                </a:solidFill>
              </a:defRPr>
            </a:lvl1pPr>
          </a:lstStyle>
          <a:p>
            <a:r>
              <a:rPr lang="ga-IE" dirty="0"/>
              <a:t>Click to edit Master title style</a:t>
            </a:r>
            <a:endParaRPr lang="en-GB" dirty="0"/>
          </a:p>
        </p:txBody>
      </p:sp>
      <p:sp>
        <p:nvSpPr>
          <p:cNvPr id="6" name="Rectangle 5"/>
          <p:cNvSpPr/>
          <p:nvPr userDrawn="1"/>
        </p:nvSpPr>
        <p:spPr>
          <a:xfrm>
            <a:off x="0" y="0"/>
            <a:ext cx="9144000" cy="2193079"/>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TCD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410" y="473558"/>
            <a:ext cx="4076301" cy="1098777"/>
          </a:xfrm>
          <a:prstGeom prst="rect">
            <a:avLst/>
          </a:prstGeom>
        </p:spPr>
      </p:pic>
    </p:spTree>
    <p:extLst>
      <p:ext uri="{BB962C8B-B14F-4D97-AF65-F5344CB8AC3E}">
        <p14:creationId xmlns:p14="http://schemas.microsoft.com/office/powerpoint/2010/main" val="547789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1BC"/>
                </a:solidFill>
              </a:defRPr>
            </a:lvl1pPr>
          </a:lstStyle>
          <a:p>
            <a:r>
              <a:rPr lang="ga-IE" dirty="0"/>
              <a:t>Click to edit Master title style</a:t>
            </a:r>
            <a:endParaRPr lang="en-GB" dirty="0"/>
          </a:p>
        </p:txBody>
      </p:sp>
    </p:spTree>
    <p:extLst>
      <p:ext uri="{BB962C8B-B14F-4D97-AF65-F5344CB8AC3E}">
        <p14:creationId xmlns:p14="http://schemas.microsoft.com/office/powerpoint/2010/main" val="75774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amp; 2 Column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1BC"/>
                </a:solidFill>
              </a:defRPr>
            </a:lvl1pPr>
          </a:lstStyle>
          <a:p>
            <a:r>
              <a:rPr lang="ga-IE" dirty="0"/>
              <a:t>Click to edit Master title style</a:t>
            </a:r>
            <a:endParaRPr lang="en-GB" dirty="0"/>
          </a:p>
        </p:txBody>
      </p:sp>
      <p:sp>
        <p:nvSpPr>
          <p:cNvPr id="4" name="Text Placeholder 3"/>
          <p:cNvSpPr>
            <a:spLocks noGrp="1"/>
          </p:cNvSpPr>
          <p:nvPr>
            <p:ph type="body" sz="quarter" idx="10"/>
          </p:nvPr>
        </p:nvSpPr>
        <p:spPr>
          <a:xfrm>
            <a:off x="828676" y="1410809"/>
            <a:ext cx="7527924" cy="2732569"/>
          </a:xfrm>
        </p:spPr>
        <p:txBody>
          <a:bodyPr/>
          <a:lstStyle>
            <a:lvl1pPr marL="0" indent="0" rtl="0">
              <a:spcBef>
                <a:spcPts val="900"/>
              </a:spcBef>
              <a:buClr>
                <a:schemeClr val="tx2"/>
              </a:buClr>
              <a:buSzPts val="2000"/>
              <a:buFont typeface="Arial"/>
              <a:buNone/>
              <a:defRPr sz="2000" b="1"/>
            </a:lvl1pPr>
            <a:lvl2pPr marL="625475" indent="-233363" rtl="0">
              <a:buSzPts val="2000"/>
              <a:buFont typeface="Minion Pro"/>
              <a:buChar char="‒"/>
              <a:defRPr sz="2000"/>
            </a:lvl2pPr>
            <a:lvl3pPr marL="912813" indent="-222250" rtl="0">
              <a:buSzPts val="2000"/>
              <a:buFont typeface="Arial"/>
              <a:buChar char="»"/>
              <a:defRPr sz="2000"/>
            </a:lvl3pPr>
            <a:lvl4pPr marL="1128713" indent="-190500">
              <a:defRPr sz="2000"/>
            </a:lvl4pPr>
            <a:lvl5pPr marL="1439863" indent="-185738">
              <a:defRPr sz="2000"/>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dirty="0"/>
          </a:p>
        </p:txBody>
      </p:sp>
      <p:sp>
        <p:nvSpPr>
          <p:cNvPr id="9" name="Text Placeholder 5"/>
          <p:cNvSpPr>
            <a:spLocks noGrp="1"/>
          </p:cNvSpPr>
          <p:nvPr>
            <p:ph type="body" sz="quarter" idx="11"/>
          </p:nvPr>
        </p:nvSpPr>
        <p:spPr>
          <a:xfrm>
            <a:off x="828675" y="685802"/>
            <a:ext cx="7500938" cy="207169"/>
          </a:xfrm>
        </p:spPr>
        <p:txBody>
          <a:bodyPr/>
          <a:lstStyle>
            <a:lvl1pPr>
              <a:defRPr sz="1400" b="0">
                <a:solidFill>
                  <a:srgbClr val="0071BC"/>
                </a:solidFill>
              </a:defRPr>
            </a:lvl1pPr>
          </a:lstStyle>
          <a:p>
            <a:pPr lvl="0"/>
            <a:r>
              <a:rPr lang="ga-IE" dirty="0"/>
              <a:t>Click to edit Master text styles</a:t>
            </a:r>
          </a:p>
        </p:txBody>
      </p:sp>
      <p:sp>
        <p:nvSpPr>
          <p:cNvPr id="12" name="Rectangle 11"/>
          <p:cNvSpPr/>
          <p:nvPr userDrawn="1"/>
        </p:nvSpPr>
        <p:spPr>
          <a:xfrm>
            <a:off x="0" y="4495500"/>
            <a:ext cx="9144000" cy="648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a:p>
        </p:txBody>
      </p:sp>
      <p:pic>
        <p:nvPicPr>
          <p:cNvPr id="13" name="Picture 12" descr="TCD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478" y="4613536"/>
            <a:ext cx="1585894" cy="427482"/>
          </a:xfrm>
          <a:prstGeom prst="rect">
            <a:avLst/>
          </a:prstGeom>
        </p:spPr>
      </p:pic>
      <p:sp>
        <p:nvSpPr>
          <p:cNvPr id="14" name="TextBox 13"/>
          <p:cNvSpPr txBox="1"/>
          <p:nvPr userDrawn="1"/>
        </p:nvSpPr>
        <p:spPr>
          <a:xfrm>
            <a:off x="7954041" y="4903833"/>
            <a:ext cx="375572" cy="153888"/>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9B0B15D8-8C78-934C-9F81-483F5C37CC80}" type="slidenum">
              <a:rPr lang="en-US" sz="10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endParaRPr>
          </a:p>
        </p:txBody>
      </p:sp>
    </p:spTree>
    <p:extLst>
      <p:ext uri="{BB962C8B-B14F-4D97-AF65-F5344CB8AC3E}">
        <p14:creationId xmlns:p14="http://schemas.microsoft.com/office/powerpoint/2010/main" val="278676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4779128-4337-48DB-8A4F-46A9A07E1C72}" type="datetimeFigureOut">
              <a:rPr lang="en-IE" smtClean="0">
                <a:solidFill>
                  <a:prstClr val="black">
                    <a:tint val="75000"/>
                  </a:prstClr>
                </a:solidFill>
                <a:latin typeface="Calibri"/>
              </a:rPr>
              <a:pPr/>
              <a:t>22/03/2024</a:t>
            </a:fld>
            <a:endParaRPr lang="en-I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57A390-F74C-419D-ABFB-5735B1B48667}"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3948738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Title &amp; 2 Column Content 20pt">
    <p:spTree>
      <p:nvGrpSpPr>
        <p:cNvPr id="1" name=""/>
        <p:cNvGrpSpPr/>
        <p:nvPr/>
      </p:nvGrpSpPr>
      <p:grpSpPr>
        <a:xfrm>
          <a:off x="0" y="0"/>
          <a:ext cx="0" cy="0"/>
          <a:chOff x="0" y="0"/>
          <a:chExt cx="0" cy="0"/>
        </a:xfrm>
      </p:grpSpPr>
      <p:sp>
        <p:nvSpPr>
          <p:cNvPr id="5" name="Rectangle 4"/>
          <p:cNvSpPr/>
          <p:nvPr userDrawn="1"/>
        </p:nvSpPr>
        <p:spPr>
          <a:xfrm>
            <a:off x="0" y="4364832"/>
            <a:ext cx="9144000" cy="777478"/>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913" y="4534762"/>
            <a:ext cx="2060224" cy="412973"/>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828675" y="685800"/>
            <a:ext cx="7500938" cy="207169"/>
          </a:xfrm>
        </p:spPr>
        <p:txBody>
          <a:bodyPr/>
          <a:lstStyle>
            <a:lvl1pPr>
              <a:defRPr sz="1500" b="0">
                <a:solidFill>
                  <a:schemeClr val="tx1"/>
                </a:solidFill>
              </a:defRPr>
            </a:lvl1pPr>
          </a:lstStyle>
          <a:p>
            <a:pPr lvl="0"/>
            <a:r>
              <a:rPr lang="en-US"/>
              <a:t>Click to edit Master text styles</a:t>
            </a:r>
          </a:p>
        </p:txBody>
      </p:sp>
      <p:cxnSp>
        <p:nvCxnSpPr>
          <p:cNvPr id="6" name="Straight Connector 5"/>
          <p:cNvCxnSpPr/>
          <p:nvPr userDrawn="1"/>
        </p:nvCxnSpPr>
        <p:spPr>
          <a:xfrm>
            <a:off x="0" y="1078706"/>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828675" y="1410806"/>
            <a:ext cx="7500938" cy="3030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3563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8679" y="270000"/>
            <a:ext cx="7500939" cy="421200"/>
          </a:xfrm>
          <a:prstGeom prst="rect">
            <a:avLst/>
          </a:prstGeom>
        </p:spPr>
        <p:txBody>
          <a:bodyPr vert="horz" lIns="0" tIns="0" rIns="0" bIns="0" rtlCol="0" anchor="b" anchorCtr="0">
            <a:noAutofit/>
          </a:bodyPr>
          <a:lstStyle/>
          <a:p>
            <a:r>
              <a:rPr lang="ga-IE" dirty="0"/>
              <a:t>Click to edit Master title style</a:t>
            </a:r>
            <a:endParaRPr lang="en-GB" dirty="0"/>
          </a:p>
        </p:txBody>
      </p:sp>
      <p:sp>
        <p:nvSpPr>
          <p:cNvPr id="3" name="Text Placeholder 2"/>
          <p:cNvSpPr>
            <a:spLocks noGrp="1"/>
          </p:cNvSpPr>
          <p:nvPr>
            <p:ph type="body" idx="1"/>
          </p:nvPr>
        </p:nvSpPr>
        <p:spPr>
          <a:xfrm>
            <a:off x="828675" y="1403663"/>
            <a:ext cx="7500938" cy="3072600"/>
          </a:xfrm>
          <a:prstGeom prst="rect">
            <a:avLst/>
          </a:prstGeom>
        </p:spPr>
        <p:txBody>
          <a:bodyPr vert="horz" lIns="0" tIns="0" rIns="0" bIns="0" rtlCol="0">
            <a:noAutofit/>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GB" dirty="0"/>
          </a:p>
        </p:txBody>
      </p:sp>
      <p:sp>
        <p:nvSpPr>
          <p:cNvPr id="7" name="Rectangle 6"/>
          <p:cNvSpPr/>
          <p:nvPr userDrawn="1"/>
        </p:nvSpPr>
        <p:spPr>
          <a:xfrm>
            <a:off x="0" y="4819500"/>
            <a:ext cx="9144000" cy="324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nchorCtr="0"/>
          <a:lstStyle/>
          <a:p>
            <a:pPr marL="727075" indent="0" algn="l"/>
            <a:r>
              <a:rPr lang="en-GB" sz="1000" b="1" dirty="0"/>
              <a:t>Trinity College Dublin, </a:t>
            </a:r>
            <a:r>
              <a:rPr lang="en-GB" sz="1000" dirty="0"/>
              <a:t>The University of Dublin</a:t>
            </a:r>
          </a:p>
        </p:txBody>
      </p:sp>
      <p:sp>
        <p:nvSpPr>
          <p:cNvPr id="8" name="TextBox 7"/>
          <p:cNvSpPr txBox="1"/>
          <p:nvPr userDrawn="1"/>
        </p:nvSpPr>
        <p:spPr>
          <a:xfrm>
            <a:off x="7954041" y="4903833"/>
            <a:ext cx="375572" cy="153888"/>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9B0B15D8-8C78-934C-9F81-483F5C37CC80}" type="slidenum">
              <a:rPr lang="en-US" sz="10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endParaRPr>
          </a:p>
        </p:txBody>
      </p:sp>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54" r:id="rId6"/>
    <p:sldLayoutId id="2147483661" r:id="rId7"/>
    <p:sldLayoutId id="2147483662" r:id="rId8"/>
    <p:sldLayoutId id="2147483664" r:id="rId9"/>
    <p:sldLayoutId id="2147483665" r:id="rId10"/>
    <p:sldLayoutId id="2147483666" r:id="rId11"/>
    <p:sldLayoutId id="2147483667" r:id="rId12"/>
    <p:sldLayoutId id="2147483668" r:id="rId13"/>
    <p:sldLayoutId id="2147483670" r:id="rId14"/>
    <p:sldLayoutId id="2147483671" r:id="rId15"/>
    <p:sldLayoutId id="2147483672" r:id="rId16"/>
    <p:sldLayoutId id="2147483673" r:id="rId17"/>
    <p:sldLayoutId id="2147483675" r:id="rId18"/>
    <p:sldLayoutId id="2147483676" r:id="rId19"/>
    <p:sldLayoutId id="2147483677" r:id="rId20"/>
    <p:sldLayoutId id="2147483678" r:id="rId21"/>
  </p:sldLayoutIdLst>
  <p:hf sldNum="0" hdr="0" dt="0"/>
  <p:txStyles>
    <p:titleStyle>
      <a:lvl1pPr algn="l" defTabSz="914400" rtl="0" eaLnBrk="1" latinLnBrk="0" hangingPunct="1">
        <a:spcBef>
          <a:spcPct val="0"/>
        </a:spcBef>
        <a:buNone/>
        <a:defRPr sz="3600" b="0" kern="1200">
          <a:solidFill>
            <a:srgbClr val="0E73B9"/>
          </a:solidFill>
          <a:latin typeface="+mj-lt"/>
          <a:ea typeface="+mj-ea"/>
          <a:cs typeface="+mj-cs"/>
        </a:defRPr>
      </a:lvl1pPr>
    </p:titleStyle>
    <p:bodyStyle>
      <a:lvl1pPr marL="0" indent="0" algn="l" defTabSz="914400" rtl="0" eaLnBrk="1" latinLnBrk="0" hangingPunct="1">
        <a:spcBef>
          <a:spcPts val="1417"/>
        </a:spcBef>
        <a:buFont typeface="Arial" pitchFamily="34" charset="0"/>
        <a:buNone/>
        <a:defRPr sz="2000" b="1" kern="1200">
          <a:solidFill>
            <a:schemeClr val="tx1"/>
          </a:solidFill>
          <a:latin typeface="+mn-lt"/>
          <a:ea typeface="+mn-ea"/>
          <a:cs typeface="+mn-cs"/>
        </a:defRPr>
      </a:lvl1pPr>
      <a:lvl2pPr marL="317500" indent="-31750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2pPr>
      <a:lvl3pPr marL="568325" indent="-22225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3pPr>
      <a:lvl4pPr marL="784225" indent="-201613" algn="l" defTabSz="914400" rtl="0" eaLnBrk="1" latinLnBrk="0" hangingPunct="1">
        <a:spcBef>
          <a:spcPts val="1134"/>
        </a:spcBef>
        <a:buClr>
          <a:schemeClr val="tx2"/>
        </a:buClr>
        <a:buFont typeface="Minion Pro" pitchFamily="18" charset="0"/>
        <a:buChar char="‒"/>
        <a:defRPr sz="2000" kern="1200">
          <a:solidFill>
            <a:schemeClr val="tx1"/>
          </a:solidFill>
          <a:latin typeface="+mn-lt"/>
          <a:ea typeface="+mn-ea"/>
          <a:cs typeface="+mn-cs"/>
        </a:defRPr>
      </a:lvl4pPr>
      <a:lvl5pPr marL="1000125" indent="-185738"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0.xml"/><Relationship Id="rId16" Type="http://schemas.openxmlformats.org/officeDocument/2006/relationships/diagramColors" Target="../diagrams/colors5.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hyperlink" Target="http://www.tcd.ie/Sport/student-sport/clubs/" TargetMode="External"/><Relationship Id="rId3" Type="http://schemas.openxmlformats.org/officeDocument/2006/relationships/hyperlink" Target="http://www.tcd.ie/students/clubs-societies/" TargetMode="External"/><Relationship Id="rId7" Type="http://schemas.openxmlformats.org/officeDocument/2006/relationships/hyperlink" Target="http://www.tcd.ie/study/study-abroad"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hyperlink" Target="https://www.tcd.ie/courses/undergraduate/courses/business-economics-and-social-studies/" TargetMode="External"/><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http://www.tcd.ie/ssp/undergraduate/bes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hyperlink" Target="mailto:bess@tcd.ie"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mpanile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44431"/>
            <a:ext cx="9144000" cy="5143501"/>
          </a:xfrm>
          <a:prstGeom prst="rect">
            <a:avLst/>
          </a:prstGeom>
        </p:spPr>
      </p:pic>
      <p:sp>
        <p:nvSpPr>
          <p:cNvPr id="8" name="Rectangle 3"/>
          <p:cNvSpPr>
            <a:spLocks/>
          </p:cNvSpPr>
          <p:nvPr/>
        </p:nvSpPr>
        <p:spPr bwMode="auto">
          <a:xfrm>
            <a:off x="455655" y="4822827"/>
            <a:ext cx="4217987" cy="1025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p>
            <a:pPr defTabSz="683998">
              <a:defRPr/>
            </a:pPr>
            <a:r>
              <a:rPr lang="en-US" sz="1000" b="1" baseline="30000" dirty="0">
                <a:solidFill>
                  <a:srgbClr val="FFFFFF"/>
                </a:solidFill>
                <a:latin typeface="Source Sans Pro" charset="0"/>
                <a:cs typeface="Source Sans Pro" charset="0"/>
                <a:sym typeface="Source Sans Pro" charset="0"/>
              </a:rPr>
              <a:t>Trinity College Dublin, </a:t>
            </a:r>
            <a:r>
              <a:rPr lang="en-US" sz="1000" baseline="30000" dirty="0">
                <a:solidFill>
                  <a:srgbClr val="FFFFFF"/>
                </a:solidFill>
                <a:latin typeface="Source Sans Pro" charset="0"/>
                <a:cs typeface="Source Sans Pro" charset="0"/>
                <a:sym typeface="Source Sans Pro" charset="0"/>
              </a:rPr>
              <a:t>The University of Dublin</a:t>
            </a:r>
            <a:endParaRPr lang="en-US" sz="1000" b="1" baseline="30000" dirty="0">
              <a:solidFill>
                <a:srgbClr val="FFFFFF"/>
              </a:solidFill>
              <a:latin typeface="Source Sans Pro" charset="0"/>
              <a:cs typeface="Source Sans Pro" charset="0"/>
              <a:sym typeface="Source Sans Pro" charset="0"/>
            </a:endParaRPr>
          </a:p>
        </p:txBody>
      </p:sp>
      <p:pic>
        <p:nvPicPr>
          <p:cNvPr id="9" name="Picture 4" descr="TCD_White.eps"/>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7229" y="382590"/>
            <a:ext cx="1573213" cy="4238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Rectangle 1"/>
          <p:cNvSpPr txBox="1">
            <a:spLocks noChangeArrowheads="1"/>
          </p:cNvSpPr>
          <p:nvPr/>
        </p:nvSpPr>
        <p:spPr>
          <a:xfrm>
            <a:off x="309213" y="1092820"/>
            <a:ext cx="8525573" cy="3511925"/>
          </a:xfrm>
          <a:prstGeom prst="rect">
            <a:avLst/>
          </a:prstGeom>
        </p:spPr>
        <p:txBody>
          <a:bodyPr vert="horz" lIns="91226" tIns="45613" rIns="91226" bIns="45613" rtlCol="0" anchor="t">
            <a:normAutofit fontScale="92500" lnSpcReduction="10000"/>
          </a:bodyPr>
          <a:lstStyle>
            <a:lvl1pPr marL="0" indent="0" algn="l" defTabSz="457200" rtl="0" eaLnBrk="1" latinLnBrk="0" hangingPunct="1">
              <a:spcBef>
                <a:spcPct val="20000"/>
              </a:spcBef>
              <a:buFont typeface="Arial"/>
              <a:buNone/>
              <a:defRPr sz="4500" b="1" kern="1200">
                <a:solidFill>
                  <a:schemeClr val="tx1"/>
                </a:solidFill>
                <a:latin typeface="Source Sans Pro"/>
                <a:ea typeface="+mn-ea"/>
                <a:cs typeface="Source Sans Pro"/>
              </a:defRPr>
            </a:lvl1pPr>
            <a:lvl2pPr marL="457200" indent="0" algn="l" defTabSz="457200" rtl="0" eaLnBrk="1" latinLnBrk="0" hangingPunct="1">
              <a:spcBef>
                <a:spcPct val="20000"/>
              </a:spcBef>
              <a:buFont typeface="Arial"/>
              <a:buNone/>
              <a:defRPr sz="3600" kern="1200">
                <a:solidFill>
                  <a:schemeClr val="tx1"/>
                </a:solidFill>
                <a:latin typeface="Source Sans Pro"/>
                <a:ea typeface="+mn-ea"/>
                <a:cs typeface="Source Sans Pro"/>
              </a:defRPr>
            </a:lvl2pPr>
            <a:lvl3pPr marL="1143000" indent="-228600" algn="l" defTabSz="457200" rtl="0" eaLnBrk="1" latinLnBrk="0" hangingPunct="1">
              <a:spcBef>
                <a:spcPct val="20000"/>
              </a:spcBef>
              <a:buFont typeface="Arial"/>
              <a:buChar char="•"/>
              <a:defRPr sz="2700" kern="1200">
                <a:solidFill>
                  <a:schemeClr val="tx1"/>
                </a:solidFill>
                <a:latin typeface="Source Sans Pro"/>
                <a:ea typeface="+mn-ea"/>
                <a:cs typeface="Source Sans Pro"/>
              </a:defRPr>
            </a:lvl3pPr>
            <a:lvl4pPr marL="1600200" indent="-228600" algn="l" defTabSz="457200" rtl="0" eaLnBrk="1" latinLnBrk="0" hangingPunct="1">
              <a:spcBef>
                <a:spcPct val="20000"/>
              </a:spcBef>
              <a:buFont typeface="Arial"/>
              <a:buChar char="–"/>
              <a:defRPr sz="2100" kern="1200">
                <a:solidFill>
                  <a:schemeClr val="tx1"/>
                </a:solidFill>
                <a:latin typeface="Source Sans Pro"/>
                <a:ea typeface="+mn-ea"/>
                <a:cs typeface="Source Sans Pro"/>
              </a:defRPr>
            </a:lvl4pPr>
            <a:lvl5pPr marL="2057400" indent="-228600" algn="l" defTabSz="457200" rtl="0" eaLnBrk="1" latinLnBrk="0" hangingPunct="1">
              <a:spcBef>
                <a:spcPct val="20000"/>
              </a:spcBef>
              <a:buFont typeface="Arial"/>
              <a:buChar char="»"/>
              <a:defRPr sz="1500" kern="1200">
                <a:solidFill>
                  <a:schemeClr val="tx1"/>
                </a:solidFill>
                <a:latin typeface="Source Sans Pro"/>
                <a:ea typeface="+mn-ea"/>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IE" sz="3600" dirty="0">
                <a:solidFill>
                  <a:schemeClr val="bg1"/>
                </a:solidFill>
                <a:ea typeface="Source Sans Pro"/>
              </a:rPr>
              <a:t>BESS – The Business, Economics and Social Studies Programme (TR081)</a:t>
            </a:r>
          </a:p>
          <a:p>
            <a:pPr>
              <a:defRPr/>
            </a:pPr>
            <a:r>
              <a:rPr lang="en-IE" sz="2400" dirty="0">
                <a:solidFill>
                  <a:schemeClr val="bg1"/>
                </a:solidFill>
                <a:ea typeface="Source Sans Pro"/>
              </a:rPr>
              <a:t>School of Business, School of Social Sciences and Philosophy</a:t>
            </a:r>
          </a:p>
          <a:p>
            <a:pPr>
              <a:defRPr/>
            </a:pPr>
            <a:endParaRPr lang="en-US" sz="4000" dirty="0">
              <a:solidFill>
                <a:schemeClr val="bg1"/>
              </a:solidFill>
              <a:ea typeface="Source Sans Pro"/>
            </a:endParaRPr>
          </a:p>
          <a:p>
            <a:pPr>
              <a:lnSpc>
                <a:spcPct val="60000"/>
              </a:lnSpc>
              <a:spcBef>
                <a:spcPts val="300"/>
              </a:spcBef>
              <a:spcAft>
                <a:spcPts val="600"/>
              </a:spcAft>
              <a:defRPr/>
            </a:pPr>
            <a:r>
              <a:rPr lang="en-IE" sz="2400" b="0" dirty="0">
                <a:solidFill>
                  <a:schemeClr val="bg1"/>
                </a:solidFill>
              </a:rPr>
              <a:t>Professor Sarah Browne</a:t>
            </a:r>
          </a:p>
          <a:p>
            <a:pPr>
              <a:lnSpc>
                <a:spcPct val="60000"/>
              </a:lnSpc>
              <a:spcBef>
                <a:spcPts val="300"/>
              </a:spcBef>
              <a:spcAft>
                <a:spcPts val="600"/>
              </a:spcAft>
              <a:defRPr/>
            </a:pPr>
            <a:r>
              <a:rPr lang="en-IE" sz="2400" b="0" dirty="0">
                <a:solidFill>
                  <a:schemeClr val="bg1"/>
                </a:solidFill>
              </a:rPr>
              <a:t>Professor Michael Wycherley</a:t>
            </a:r>
          </a:p>
          <a:p>
            <a:pPr>
              <a:lnSpc>
                <a:spcPct val="60000"/>
              </a:lnSpc>
              <a:spcBef>
                <a:spcPts val="300"/>
              </a:spcBef>
              <a:defRPr/>
            </a:pPr>
            <a:endParaRPr lang="en-IE" sz="2400" b="0" dirty="0">
              <a:solidFill>
                <a:schemeClr val="bg1"/>
              </a:solidFill>
            </a:endParaRPr>
          </a:p>
          <a:p>
            <a:pPr>
              <a:lnSpc>
                <a:spcPct val="80000"/>
              </a:lnSpc>
              <a:spcBef>
                <a:spcPts val="300"/>
              </a:spcBef>
              <a:defRPr/>
            </a:pPr>
            <a:r>
              <a:rPr lang="en-IE" sz="2400" b="0" dirty="0">
                <a:solidFill>
                  <a:schemeClr val="bg1"/>
                </a:solidFill>
              </a:rPr>
              <a:t>Academic Co-Directors of BESS</a:t>
            </a:r>
          </a:p>
          <a:p>
            <a:pPr>
              <a:lnSpc>
                <a:spcPct val="80000"/>
              </a:lnSpc>
              <a:spcBef>
                <a:spcPts val="300"/>
              </a:spcBef>
              <a:defRPr/>
            </a:pPr>
            <a:endParaRPr lang="en-IE" sz="1500" b="0">
              <a:solidFill>
                <a:schemeClr val="bg1"/>
              </a:solidFill>
            </a:endParaRPr>
          </a:p>
          <a:p>
            <a:pPr>
              <a:lnSpc>
                <a:spcPct val="80000"/>
              </a:lnSpc>
              <a:spcBef>
                <a:spcPts val="300"/>
              </a:spcBef>
              <a:defRPr/>
            </a:pPr>
            <a:r>
              <a:rPr lang="en-IE" sz="1500" b="0">
                <a:solidFill>
                  <a:schemeClr val="bg1"/>
                </a:solidFill>
              </a:rPr>
              <a:t>Saturday </a:t>
            </a:r>
            <a:r>
              <a:rPr lang="en-IE" sz="1500" b="0" dirty="0">
                <a:solidFill>
                  <a:schemeClr val="bg1"/>
                </a:solidFill>
              </a:rPr>
              <a:t>23 March 2024</a:t>
            </a:r>
          </a:p>
          <a:p>
            <a:pPr>
              <a:lnSpc>
                <a:spcPct val="80000"/>
              </a:lnSpc>
              <a:spcBef>
                <a:spcPts val="300"/>
              </a:spcBef>
              <a:defRPr/>
            </a:pPr>
            <a:endParaRPr lang="en-US" dirty="0">
              <a:solidFill>
                <a:schemeClr val="bg1"/>
              </a:solidFill>
            </a:endParaRPr>
          </a:p>
        </p:txBody>
      </p:sp>
    </p:spTree>
    <p:extLst>
      <p:ext uri="{BB962C8B-B14F-4D97-AF65-F5344CB8AC3E}">
        <p14:creationId xmlns:p14="http://schemas.microsoft.com/office/powerpoint/2010/main" val="278936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4183" y="212113"/>
            <a:ext cx="7500939" cy="421200"/>
          </a:xfrm>
        </p:spPr>
        <p:txBody>
          <a:bodyPr/>
          <a:lstStyle/>
          <a:p>
            <a:r>
              <a:rPr lang="en-IE" sz="3200" dirty="0"/>
              <a:t>BESS: 22 Exit Routes</a:t>
            </a:r>
          </a:p>
        </p:txBody>
      </p:sp>
      <p:graphicFrame>
        <p:nvGraphicFramePr>
          <p:cNvPr id="6" name="Diagram 5"/>
          <p:cNvGraphicFramePr/>
          <p:nvPr>
            <p:extLst>
              <p:ext uri="{D42A27DB-BD31-4B8C-83A1-F6EECF244321}">
                <p14:modId xmlns:p14="http://schemas.microsoft.com/office/powerpoint/2010/main" val="926143168"/>
              </p:ext>
            </p:extLst>
          </p:nvPr>
        </p:nvGraphicFramePr>
        <p:xfrm>
          <a:off x="246459" y="1123791"/>
          <a:ext cx="2207419" cy="201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1427599391"/>
              </p:ext>
            </p:extLst>
          </p:nvPr>
        </p:nvGraphicFramePr>
        <p:xfrm>
          <a:off x="6447235" y="1220232"/>
          <a:ext cx="2450306" cy="18216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974250743"/>
              </p:ext>
            </p:extLst>
          </p:nvPr>
        </p:nvGraphicFramePr>
        <p:xfrm>
          <a:off x="1946897" y="1008994"/>
          <a:ext cx="5515448" cy="354605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TextBox 9">
            <a:extLst>
              <a:ext uri="{FF2B5EF4-FFF2-40B4-BE49-F238E27FC236}">
                <a16:creationId xmlns:a16="http://schemas.microsoft.com/office/drawing/2014/main" id="{1C33352A-68A8-9C73-63F9-3A9E1110E8C7}"/>
              </a:ext>
            </a:extLst>
          </p:cNvPr>
          <p:cNvSpPr txBox="1"/>
          <p:nvPr/>
        </p:nvSpPr>
        <p:spPr>
          <a:xfrm>
            <a:off x="2418621" y="618510"/>
            <a:ext cx="4572000" cy="369332"/>
          </a:xfrm>
          <a:prstGeom prst="rect">
            <a:avLst/>
          </a:prstGeom>
          <a:noFill/>
        </p:spPr>
        <p:txBody>
          <a:bodyPr wrap="square">
            <a:spAutoFit/>
          </a:bodyPr>
          <a:lstStyle/>
          <a:p>
            <a:pPr algn="ctr"/>
            <a:r>
              <a:rPr lang="en-IE" sz="1800" dirty="0"/>
              <a:t>Major with Minor (12)       </a:t>
            </a:r>
          </a:p>
        </p:txBody>
      </p:sp>
      <p:sp>
        <p:nvSpPr>
          <p:cNvPr id="11" name="TextBox 10">
            <a:extLst>
              <a:ext uri="{FF2B5EF4-FFF2-40B4-BE49-F238E27FC236}">
                <a16:creationId xmlns:a16="http://schemas.microsoft.com/office/drawing/2014/main" id="{60022510-56E1-671E-8651-F663F0422FEF}"/>
              </a:ext>
            </a:extLst>
          </p:cNvPr>
          <p:cNvSpPr txBox="1"/>
          <p:nvPr/>
        </p:nvSpPr>
        <p:spPr>
          <a:xfrm>
            <a:off x="7197103" y="775272"/>
            <a:ext cx="1841794" cy="369332"/>
          </a:xfrm>
          <a:prstGeom prst="rect">
            <a:avLst/>
          </a:prstGeom>
          <a:noFill/>
        </p:spPr>
        <p:txBody>
          <a:bodyPr wrap="square">
            <a:spAutoFit/>
          </a:bodyPr>
          <a:lstStyle/>
          <a:p>
            <a:r>
              <a:rPr lang="en-IE" sz="1800" dirty="0"/>
              <a:t>Joint </a:t>
            </a:r>
            <a:r>
              <a:rPr lang="en-IE" sz="1800" dirty="0" err="1"/>
              <a:t>Honors</a:t>
            </a:r>
            <a:r>
              <a:rPr lang="en-IE" sz="1800" dirty="0"/>
              <a:t> (6) </a:t>
            </a:r>
            <a:endParaRPr lang="en-US" dirty="0"/>
          </a:p>
        </p:txBody>
      </p:sp>
      <p:sp>
        <p:nvSpPr>
          <p:cNvPr id="12" name="TextBox 11">
            <a:extLst>
              <a:ext uri="{FF2B5EF4-FFF2-40B4-BE49-F238E27FC236}">
                <a16:creationId xmlns:a16="http://schemas.microsoft.com/office/drawing/2014/main" id="{27D9C2E6-B366-9D93-9863-CCAF8CD8A660}"/>
              </a:ext>
            </a:extLst>
          </p:cNvPr>
          <p:cNvSpPr txBox="1"/>
          <p:nvPr/>
        </p:nvSpPr>
        <p:spPr>
          <a:xfrm>
            <a:off x="-109226" y="881727"/>
            <a:ext cx="2056123" cy="369332"/>
          </a:xfrm>
          <a:prstGeom prst="rect">
            <a:avLst/>
          </a:prstGeom>
          <a:noFill/>
        </p:spPr>
        <p:txBody>
          <a:bodyPr wrap="square">
            <a:spAutoFit/>
          </a:bodyPr>
          <a:lstStyle/>
          <a:p>
            <a:pPr algn="ctr"/>
            <a:r>
              <a:rPr lang="en-IE" sz="1800" dirty="0"/>
              <a:t>Single </a:t>
            </a:r>
            <a:r>
              <a:rPr lang="en-IE" sz="1800" dirty="0" err="1"/>
              <a:t>Honor</a:t>
            </a:r>
            <a:r>
              <a:rPr lang="en-IE" sz="1800" dirty="0"/>
              <a:t> (4)</a:t>
            </a:r>
          </a:p>
        </p:txBody>
      </p:sp>
    </p:spTree>
    <p:extLst>
      <p:ext uri="{BB962C8B-B14F-4D97-AF65-F5344CB8AC3E}">
        <p14:creationId xmlns:p14="http://schemas.microsoft.com/office/powerpoint/2010/main" val="1652572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136891" y="554759"/>
            <a:ext cx="7500939" cy="421200"/>
          </a:xfrm>
        </p:spPr>
        <p:txBody>
          <a:bodyPr/>
          <a:lstStyle/>
          <a:p>
            <a:br>
              <a:rPr lang="en-GB" dirty="0"/>
            </a:br>
            <a:r>
              <a:rPr lang="en-GB" sz="2400" dirty="0"/>
              <a:t>What will I study?  </a:t>
            </a:r>
            <a:br>
              <a:rPr lang="en-GB" dirty="0"/>
            </a:br>
            <a:r>
              <a:rPr lang="en-GB" sz="3200" dirty="0"/>
              <a:t>Junior Fresh – 1</a:t>
            </a:r>
            <a:r>
              <a:rPr lang="en-GB" sz="3200" baseline="30000" dirty="0"/>
              <a:t>st</a:t>
            </a:r>
            <a:r>
              <a:rPr lang="en-GB" sz="3200" dirty="0"/>
              <a:t> Year (overview)</a:t>
            </a:r>
          </a:p>
        </p:txBody>
      </p:sp>
      <p:sp>
        <p:nvSpPr>
          <p:cNvPr id="17" name="Text Placeholder 16"/>
          <p:cNvSpPr>
            <a:spLocks noGrp="1"/>
          </p:cNvSpPr>
          <p:nvPr>
            <p:ph type="body" sz="quarter" idx="10"/>
          </p:nvPr>
        </p:nvSpPr>
        <p:spPr>
          <a:xfrm>
            <a:off x="136891" y="1242897"/>
            <a:ext cx="7500938" cy="3030141"/>
          </a:xfrm>
        </p:spPr>
        <p:txBody>
          <a:bodyPr/>
          <a:lstStyle/>
          <a:p>
            <a:pPr marL="0" lvl="1" indent="0">
              <a:buNone/>
            </a:pPr>
            <a:r>
              <a:rPr lang="en-IE" sz="1800" dirty="0"/>
              <a:t>Start with a grounding in </a:t>
            </a:r>
            <a:r>
              <a:rPr lang="en-IE" sz="1800" b="1" dirty="0"/>
              <a:t>all four subjects</a:t>
            </a:r>
            <a:endParaRPr lang="en-IE" sz="1800" dirty="0"/>
          </a:p>
          <a:p>
            <a:pPr lvl="1"/>
            <a:r>
              <a:rPr lang="en-IE" sz="1800" dirty="0"/>
              <a:t>Fundamentals of Management and Organisation</a:t>
            </a:r>
          </a:p>
          <a:p>
            <a:pPr lvl="1"/>
            <a:r>
              <a:rPr lang="en-IE" sz="1800" dirty="0"/>
              <a:t>Introduction to Economics</a:t>
            </a:r>
          </a:p>
          <a:p>
            <a:pPr lvl="1"/>
            <a:r>
              <a:rPr lang="en-IE" sz="1800" dirty="0"/>
              <a:t>Introduction to Political Science</a:t>
            </a:r>
          </a:p>
          <a:p>
            <a:pPr lvl="1"/>
            <a:r>
              <a:rPr lang="en-IE" sz="1800" dirty="0"/>
              <a:t>Introduction to Sociology</a:t>
            </a:r>
          </a:p>
          <a:p>
            <a:pPr lvl="1"/>
            <a:r>
              <a:rPr lang="en-IE" sz="1800" dirty="0"/>
              <a:t>Mathematics and Statistics</a:t>
            </a:r>
          </a:p>
          <a:p>
            <a:pPr lvl="1"/>
            <a:r>
              <a:rPr lang="en-IE" sz="1800" dirty="0"/>
              <a:t>Another module of your choice (Language, Law or Social Policy)</a:t>
            </a:r>
          </a:p>
        </p:txBody>
      </p:sp>
      <p:pic>
        <p:nvPicPr>
          <p:cNvPr id="7170" name="Picture 2" descr="Trinity Student accommodation | HEYDAY Student Accommodation | Carman's Hall  Dublin 8 HeyDay">
            <a:extLst>
              <a:ext uri="{FF2B5EF4-FFF2-40B4-BE49-F238E27FC236}">
                <a16:creationId xmlns:a16="http://schemas.microsoft.com/office/drawing/2014/main" id="{BD0C7992-FF20-1351-1104-EDFA33609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768" y="1242897"/>
            <a:ext cx="3012341" cy="187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36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229590" y="677914"/>
            <a:ext cx="7500939" cy="421200"/>
          </a:xfrm>
        </p:spPr>
        <p:txBody>
          <a:bodyPr/>
          <a:lstStyle/>
          <a:p>
            <a:br>
              <a:rPr lang="en-GB" dirty="0"/>
            </a:br>
            <a:br>
              <a:rPr lang="en-GB" dirty="0"/>
            </a:br>
            <a:r>
              <a:rPr lang="en-GB" sz="2400" dirty="0"/>
              <a:t>What will I study? </a:t>
            </a:r>
            <a:br>
              <a:rPr lang="en-GB" sz="3600" dirty="0"/>
            </a:br>
            <a:r>
              <a:rPr lang="en-GB" sz="3200" dirty="0"/>
              <a:t>Senior Fresh – 2</a:t>
            </a:r>
            <a:r>
              <a:rPr lang="en-GB" sz="3200" baseline="30000" dirty="0"/>
              <a:t>nd</a:t>
            </a:r>
            <a:r>
              <a:rPr lang="en-GB" sz="3200" dirty="0"/>
              <a:t> Year</a:t>
            </a:r>
          </a:p>
        </p:txBody>
      </p:sp>
      <p:sp>
        <p:nvSpPr>
          <p:cNvPr id="17" name="Text Placeholder 16"/>
          <p:cNvSpPr>
            <a:spLocks noGrp="1"/>
          </p:cNvSpPr>
          <p:nvPr>
            <p:ph type="body" sz="quarter" idx="10"/>
          </p:nvPr>
        </p:nvSpPr>
        <p:spPr>
          <a:xfrm>
            <a:off x="112439" y="1224845"/>
            <a:ext cx="7309087" cy="3030141"/>
          </a:xfrm>
        </p:spPr>
        <p:txBody>
          <a:bodyPr/>
          <a:lstStyle/>
          <a:p>
            <a:pPr lvl="1"/>
            <a:r>
              <a:rPr lang="en-IE" dirty="0"/>
              <a:t>C</a:t>
            </a:r>
            <a:r>
              <a:rPr lang="en-IE" sz="2000" dirty="0"/>
              <a:t>ontinue with those subjects that </a:t>
            </a:r>
            <a:r>
              <a:rPr lang="en-IE" sz="2000" b="1" dirty="0"/>
              <a:t>interest</a:t>
            </a:r>
            <a:r>
              <a:rPr lang="en-IE" sz="2000" dirty="0"/>
              <a:t> you</a:t>
            </a:r>
            <a:endParaRPr lang="en-IE" dirty="0"/>
          </a:p>
          <a:p>
            <a:pPr lvl="1"/>
            <a:r>
              <a:rPr lang="en-IE" dirty="0"/>
              <a:t>Ensures you have the </a:t>
            </a:r>
            <a:r>
              <a:rPr lang="en-IE" b="1" dirty="0"/>
              <a:t>fundamental skills </a:t>
            </a:r>
            <a:r>
              <a:rPr lang="en-IE" dirty="0"/>
              <a:t>in the </a:t>
            </a:r>
            <a:r>
              <a:rPr lang="en-IE" b="1" dirty="0"/>
              <a:t>one or two subjects </a:t>
            </a:r>
            <a:r>
              <a:rPr lang="en-IE" dirty="0"/>
              <a:t>you choose</a:t>
            </a:r>
          </a:p>
          <a:p>
            <a:pPr lvl="1"/>
            <a:r>
              <a:rPr lang="en-IE" dirty="0"/>
              <a:t>Option to continue with </a:t>
            </a:r>
            <a:r>
              <a:rPr lang="en-IE" b="1" dirty="0"/>
              <a:t>language </a:t>
            </a:r>
            <a:r>
              <a:rPr lang="en-IE" dirty="0"/>
              <a:t>module</a:t>
            </a:r>
          </a:p>
          <a:p>
            <a:pPr lvl="1"/>
            <a:r>
              <a:rPr lang="en-IE" dirty="0"/>
              <a:t>Or something totally different through </a:t>
            </a:r>
            <a:r>
              <a:rPr lang="en-IE" b="1" dirty="0"/>
              <a:t>Trinity Electives</a:t>
            </a:r>
            <a:endParaRPr lang="en-IE" dirty="0"/>
          </a:p>
          <a:p>
            <a:pPr lvl="1"/>
            <a:r>
              <a:rPr lang="en-IE" b="1" dirty="0"/>
              <a:t>Foundation Scholarship</a:t>
            </a:r>
            <a:r>
              <a:rPr lang="en-IE" b="1" i="1" dirty="0"/>
              <a:t> </a:t>
            </a:r>
            <a:r>
              <a:rPr lang="en-IE" dirty="0"/>
              <a:t>a historic &amp; prestigious award with material benefits as well</a:t>
            </a:r>
          </a:p>
        </p:txBody>
      </p:sp>
      <p:pic>
        <p:nvPicPr>
          <p:cNvPr id="2" name="Picture 2" descr="How to Start a Study Group in College, in 4 Easy Steps - College Fashion">
            <a:extLst>
              <a:ext uri="{FF2B5EF4-FFF2-40B4-BE49-F238E27FC236}">
                <a16:creationId xmlns:a16="http://schemas.microsoft.com/office/drawing/2014/main" id="{CC7C04D9-A8CB-8523-7BE0-97682E1D4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861" y="2083286"/>
            <a:ext cx="21717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617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224818" y="682935"/>
            <a:ext cx="7560527" cy="421200"/>
          </a:xfrm>
        </p:spPr>
        <p:txBody>
          <a:bodyPr/>
          <a:lstStyle/>
          <a:p>
            <a:r>
              <a:rPr lang="en-GB" sz="2400" dirty="0"/>
              <a:t>What will I study? </a:t>
            </a:r>
            <a:br>
              <a:rPr lang="en-GB" sz="3600" dirty="0"/>
            </a:br>
            <a:r>
              <a:rPr lang="en-IE" sz="3200" dirty="0"/>
              <a:t>Junior &amp; Senior Sophister – 3</a:t>
            </a:r>
            <a:r>
              <a:rPr lang="en-IE" sz="3200" baseline="30000" dirty="0"/>
              <a:t>rd</a:t>
            </a:r>
            <a:r>
              <a:rPr lang="en-IE" sz="3200" dirty="0"/>
              <a:t> &amp; 4</a:t>
            </a:r>
            <a:r>
              <a:rPr lang="en-IE" sz="3200" baseline="30000" dirty="0"/>
              <a:t>th</a:t>
            </a:r>
            <a:r>
              <a:rPr lang="en-IE" sz="3200" dirty="0"/>
              <a:t> Year</a:t>
            </a:r>
            <a:endParaRPr lang="en-GB" sz="3200" dirty="0"/>
          </a:p>
        </p:txBody>
      </p:sp>
      <p:sp>
        <p:nvSpPr>
          <p:cNvPr id="17" name="Text Placeholder 16"/>
          <p:cNvSpPr>
            <a:spLocks noGrp="1"/>
          </p:cNvSpPr>
          <p:nvPr>
            <p:ph type="body" sz="quarter" idx="10"/>
          </p:nvPr>
        </p:nvSpPr>
        <p:spPr>
          <a:xfrm>
            <a:off x="99149" y="1206794"/>
            <a:ext cx="6122975" cy="3030141"/>
          </a:xfrm>
        </p:spPr>
        <p:txBody>
          <a:bodyPr/>
          <a:lstStyle/>
          <a:p>
            <a:pPr lvl="1"/>
            <a:r>
              <a:rPr lang="en-IE" sz="1800" dirty="0"/>
              <a:t>In the last two years </a:t>
            </a:r>
            <a:r>
              <a:rPr lang="en-IE" sz="1800" b="1" dirty="0"/>
              <a:t>choose the modules </a:t>
            </a:r>
            <a:r>
              <a:rPr lang="en-IE" sz="1800" dirty="0"/>
              <a:t>that interest you </a:t>
            </a:r>
          </a:p>
          <a:p>
            <a:pPr lvl="1"/>
            <a:r>
              <a:rPr lang="en-IE" sz="1800" b="1" dirty="0"/>
              <a:t>Specialise</a:t>
            </a:r>
            <a:r>
              <a:rPr lang="en-IE" sz="1800" dirty="0"/>
              <a:t> in one (Single </a:t>
            </a:r>
            <a:r>
              <a:rPr lang="en-IE" sz="1800" dirty="0" err="1"/>
              <a:t>honor</a:t>
            </a:r>
            <a:r>
              <a:rPr lang="en-IE" sz="1800" dirty="0"/>
              <a:t>) or two (Joint </a:t>
            </a:r>
            <a:r>
              <a:rPr lang="en-IE" sz="1800" dirty="0" err="1"/>
              <a:t>honors</a:t>
            </a:r>
            <a:r>
              <a:rPr lang="en-IE" sz="1800" dirty="0"/>
              <a:t>/Major with Minor) subjects</a:t>
            </a:r>
          </a:p>
          <a:p>
            <a:pPr lvl="1"/>
            <a:r>
              <a:rPr lang="en-IE" sz="1800" dirty="0"/>
              <a:t>An opportunity to </a:t>
            </a:r>
            <a:r>
              <a:rPr lang="en-IE" sz="1800" b="1" dirty="0"/>
              <a:t>study abroad </a:t>
            </a:r>
            <a:r>
              <a:rPr lang="en-IE" sz="1800" dirty="0"/>
              <a:t>in third year</a:t>
            </a:r>
          </a:p>
          <a:p>
            <a:pPr lvl="1"/>
            <a:r>
              <a:rPr lang="en-IE" sz="1800" b="1" dirty="0"/>
              <a:t>Capstone project</a:t>
            </a:r>
            <a:r>
              <a:rPr lang="en-IE" sz="1800" dirty="0"/>
              <a:t>: Undertake a </a:t>
            </a:r>
            <a:r>
              <a:rPr lang="en-IE" sz="1800" b="1" dirty="0"/>
              <a:t>large independent project in </a:t>
            </a:r>
            <a:r>
              <a:rPr lang="en-IE" sz="1800" dirty="0"/>
              <a:t>the final year using the skills &amp; knowledge you have gained</a:t>
            </a:r>
          </a:p>
          <a:p>
            <a:pPr lvl="1"/>
            <a:r>
              <a:rPr lang="en-IE" sz="1800" b="1" dirty="0"/>
              <a:t>Careers</a:t>
            </a:r>
            <a:r>
              <a:rPr lang="en-IE" sz="1800" dirty="0"/>
              <a:t> and </a:t>
            </a:r>
            <a:r>
              <a:rPr lang="en-IE" sz="1800" b="1" dirty="0"/>
              <a:t>continuing education </a:t>
            </a:r>
            <a:r>
              <a:rPr lang="en-IE" sz="1800" dirty="0"/>
              <a:t>information sessions provided</a:t>
            </a:r>
          </a:p>
        </p:txBody>
      </p:sp>
      <p:pic>
        <p:nvPicPr>
          <p:cNvPr id="5" name="Picture 2" descr="https://c2.staticflickr.com/2/1393/4724592165_e820df3d12_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8937" y="1301387"/>
            <a:ext cx="2065914" cy="1388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encrypted-tbn3.gstatic.com/images?q=tbn:ANd9GcQMdcWTncwiHlh-zN7-3SykGhwHbc_CdOHcsqUQfOOFI2GLxzNPIj6Oy0LK">
            <a:extLst>
              <a:ext uri="{FF2B5EF4-FFF2-40B4-BE49-F238E27FC236}">
                <a16:creationId xmlns:a16="http://schemas.microsoft.com/office/drawing/2014/main" id="{9BF0C347-9A07-021C-8CDD-7F8AE1E278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938" y="2765658"/>
            <a:ext cx="2065914" cy="155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032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586937" y="424633"/>
            <a:ext cx="6561535" cy="421200"/>
          </a:xfrm>
        </p:spPr>
        <p:txBody>
          <a:bodyPr/>
          <a:lstStyle/>
          <a:p>
            <a:r>
              <a:rPr lang="en-IE" sz="3200" dirty="0"/>
              <a:t>BESS Study Abroad Programme</a:t>
            </a:r>
            <a:endParaRPr lang="en-GB" sz="3200" dirty="0"/>
          </a:p>
        </p:txBody>
      </p:sp>
      <p:sp>
        <p:nvSpPr>
          <p:cNvPr id="17" name="Text Placeholder 16"/>
          <p:cNvSpPr>
            <a:spLocks noGrp="1"/>
          </p:cNvSpPr>
          <p:nvPr>
            <p:ph type="body" sz="quarter" idx="10"/>
          </p:nvPr>
        </p:nvSpPr>
        <p:spPr/>
        <p:txBody>
          <a:bodyPr/>
          <a:lstStyle/>
          <a:p>
            <a:r>
              <a:rPr lang="en-IE" b="0" dirty="0"/>
              <a:t>Languages options (French, German, Polish, Russian and Spanish) are integrated into the BESS programme</a:t>
            </a:r>
          </a:p>
          <a:p>
            <a:r>
              <a:rPr lang="en-IE" dirty="0"/>
              <a:t>Students can choose to study abroad during their third year:</a:t>
            </a:r>
          </a:p>
          <a:p>
            <a:pPr lvl="1"/>
            <a:r>
              <a:rPr lang="en-IE" dirty="0"/>
              <a:t>In Europe </a:t>
            </a:r>
            <a:br>
              <a:rPr lang="en-IE" dirty="0"/>
            </a:br>
            <a:r>
              <a:rPr lang="en-IE" dirty="0"/>
              <a:t>(e.g., Germany, France, Spain, the Netherlands)</a:t>
            </a:r>
          </a:p>
          <a:p>
            <a:pPr lvl="1"/>
            <a:r>
              <a:rPr lang="en-IE" dirty="0"/>
              <a:t>Around the globe</a:t>
            </a:r>
            <a:br>
              <a:rPr lang="en-IE" dirty="0"/>
            </a:br>
            <a:r>
              <a:rPr lang="en-IE" dirty="0"/>
              <a:t>(Australia, USA, Canada, Asia)</a:t>
            </a:r>
          </a:p>
          <a:p>
            <a:pPr lvl="1"/>
            <a:endParaRPr lang="en-IE" dirty="0"/>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4577" y="2564780"/>
            <a:ext cx="2313494" cy="173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909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264482" y="196288"/>
            <a:ext cx="7500939" cy="421200"/>
          </a:xfrm>
        </p:spPr>
        <p:txBody>
          <a:bodyPr/>
          <a:lstStyle/>
          <a:p>
            <a:r>
              <a:rPr lang="en-IE" dirty="0"/>
              <a:t>The Trinity Experience</a:t>
            </a:r>
            <a:endParaRPr lang="en-GB" dirty="0"/>
          </a:p>
        </p:txBody>
      </p:sp>
      <p:sp>
        <p:nvSpPr>
          <p:cNvPr id="7" name="Text Placeholder 6">
            <a:extLst>
              <a:ext uri="{FF2B5EF4-FFF2-40B4-BE49-F238E27FC236}">
                <a16:creationId xmlns:a16="http://schemas.microsoft.com/office/drawing/2014/main" id="{44DA5BCB-1CEA-724B-B201-9CFD57272704}"/>
              </a:ext>
            </a:extLst>
          </p:cNvPr>
          <p:cNvSpPr>
            <a:spLocks noGrp="1"/>
          </p:cNvSpPr>
          <p:nvPr>
            <p:ph type="body" sz="quarter" idx="11"/>
          </p:nvPr>
        </p:nvSpPr>
        <p:spPr>
          <a:xfrm>
            <a:off x="74109" y="4165487"/>
            <a:ext cx="1823229" cy="165515"/>
          </a:xfrm>
        </p:spPr>
        <p:txBody>
          <a:bodyPr/>
          <a:lstStyle/>
          <a:p>
            <a:r>
              <a:rPr lang="en-US" sz="900" dirty="0">
                <a:hlinkClick r:id="rId3"/>
              </a:rPr>
              <a:t>www.tcd.ie/students/clubs-societies</a:t>
            </a:r>
            <a:endParaRPr lang="en-US" sz="900" dirty="0"/>
          </a:p>
          <a:p>
            <a:endParaRPr lang="en-US" sz="1200" dirty="0"/>
          </a:p>
        </p:txBody>
      </p:sp>
      <p:sp>
        <p:nvSpPr>
          <p:cNvPr id="17" name="Text Placeholder 16"/>
          <p:cNvSpPr>
            <a:spLocks noGrp="1"/>
          </p:cNvSpPr>
          <p:nvPr>
            <p:ph type="body" sz="quarter" idx="10"/>
          </p:nvPr>
        </p:nvSpPr>
        <p:spPr>
          <a:xfrm>
            <a:off x="264482" y="1412025"/>
            <a:ext cx="7500938" cy="3030141"/>
          </a:xfrm>
        </p:spPr>
        <p:txBody>
          <a:bodyPr/>
          <a:lstStyle/>
          <a:p>
            <a:endParaRPr lang="en-IE" dirty="0"/>
          </a:p>
          <a:p>
            <a:endParaRPr lang="en-IE" dirty="0"/>
          </a:p>
          <a:p>
            <a:endParaRPr lang="en-IE" dirty="0"/>
          </a:p>
          <a:p>
            <a:endParaRPr lang="en-IE" dirty="0"/>
          </a:p>
          <a:p>
            <a:endParaRPr lang="en-IE" dirty="0"/>
          </a:p>
        </p:txBody>
      </p:sp>
      <p:pic>
        <p:nvPicPr>
          <p:cNvPr id="3" name="Picture 2">
            <a:extLst>
              <a:ext uri="{FF2B5EF4-FFF2-40B4-BE49-F238E27FC236}">
                <a16:creationId xmlns:a16="http://schemas.microsoft.com/office/drawing/2014/main" id="{111BD790-B25F-7844-8198-6987833CBB1F}"/>
              </a:ext>
            </a:extLst>
          </p:cNvPr>
          <p:cNvPicPr>
            <a:picLocks noChangeAspect="1"/>
          </p:cNvPicPr>
          <p:nvPr/>
        </p:nvPicPr>
        <p:blipFill>
          <a:blip r:embed="rId4"/>
          <a:stretch>
            <a:fillRect/>
          </a:stretch>
        </p:blipFill>
        <p:spPr>
          <a:xfrm>
            <a:off x="0" y="1102448"/>
            <a:ext cx="1718404" cy="1470774"/>
          </a:xfrm>
          <a:prstGeom prst="rect">
            <a:avLst/>
          </a:prstGeom>
        </p:spPr>
      </p:pic>
      <p:sp>
        <p:nvSpPr>
          <p:cNvPr id="4" name="TextBox 3">
            <a:extLst>
              <a:ext uri="{FF2B5EF4-FFF2-40B4-BE49-F238E27FC236}">
                <a16:creationId xmlns:a16="http://schemas.microsoft.com/office/drawing/2014/main" id="{64CA474A-62C5-FF47-848F-A384ADA7AF20}"/>
              </a:ext>
            </a:extLst>
          </p:cNvPr>
          <p:cNvSpPr txBox="1"/>
          <p:nvPr/>
        </p:nvSpPr>
        <p:spPr>
          <a:xfrm>
            <a:off x="2230645" y="2667127"/>
            <a:ext cx="1764348" cy="1015663"/>
          </a:xfrm>
          <a:prstGeom prst="rect">
            <a:avLst/>
          </a:prstGeom>
          <a:noFill/>
        </p:spPr>
        <p:txBody>
          <a:bodyPr wrap="square" rtlCol="0">
            <a:spAutoFit/>
          </a:bodyPr>
          <a:lstStyle/>
          <a:p>
            <a:pPr algn="ctr"/>
            <a:r>
              <a:rPr lang="en-IE" sz="1200" i="1" dirty="0"/>
              <a:t>SPORTS</a:t>
            </a:r>
          </a:p>
          <a:p>
            <a:pPr algn="ctr"/>
            <a:r>
              <a:rPr lang="en-IE" sz="1200" i="1" dirty="0"/>
              <a:t>“Get fit, stay active, and meet people outside the classroom!”</a:t>
            </a:r>
          </a:p>
          <a:p>
            <a:pPr algn="ctr"/>
            <a:endParaRPr lang="en-US" sz="1200" i="1" dirty="0"/>
          </a:p>
        </p:txBody>
      </p:sp>
      <p:sp>
        <p:nvSpPr>
          <p:cNvPr id="9" name="TextBox 8">
            <a:extLst>
              <a:ext uri="{FF2B5EF4-FFF2-40B4-BE49-F238E27FC236}">
                <a16:creationId xmlns:a16="http://schemas.microsoft.com/office/drawing/2014/main" id="{4E460EAC-8CF1-B64A-95B9-6EB9EB3AC1DD}"/>
              </a:ext>
            </a:extLst>
          </p:cNvPr>
          <p:cNvSpPr txBox="1"/>
          <p:nvPr/>
        </p:nvSpPr>
        <p:spPr>
          <a:xfrm>
            <a:off x="-29350" y="2578184"/>
            <a:ext cx="1823229" cy="1200329"/>
          </a:xfrm>
          <a:prstGeom prst="rect">
            <a:avLst/>
          </a:prstGeom>
          <a:noFill/>
        </p:spPr>
        <p:txBody>
          <a:bodyPr wrap="square" rtlCol="0">
            <a:spAutoFit/>
          </a:bodyPr>
          <a:lstStyle/>
          <a:p>
            <a:pPr algn="ctr"/>
            <a:r>
              <a:rPr lang="en-IE" sz="1200" i="1" dirty="0"/>
              <a:t>SOCIETIES:</a:t>
            </a:r>
          </a:p>
          <a:p>
            <a:pPr algn="ctr"/>
            <a:r>
              <a:rPr lang="en-IE" sz="1200" i="1" dirty="0"/>
              <a:t>“From arts, culture, politics and debating to gaming, advocacy and music, you're sure to find your niche.”</a:t>
            </a:r>
            <a:endParaRPr lang="en-US" sz="1200" i="1" dirty="0"/>
          </a:p>
        </p:txBody>
      </p:sp>
      <p:pic>
        <p:nvPicPr>
          <p:cNvPr id="6" name="Picture 5" descr="A close-up of a paper&#10;&#10;Description automatically generated">
            <a:extLst>
              <a:ext uri="{FF2B5EF4-FFF2-40B4-BE49-F238E27FC236}">
                <a16:creationId xmlns:a16="http://schemas.microsoft.com/office/drawing/2014/main" id="{6C077B56-99D7-28B4-F02E-722412FDC4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2331" y="-717"/>
            <a:ext cx="2711669" cy="4331719"/>
          </a:xfrm>
          <a:prstGeom prst="rect">
            <a:avLst/>
          </a:prstGeom>
        </p:spPr>
      </p:pic>
      <p:sp>
        <p:nvSpPr>
          <p:cNvPr id="12" name="TextBox 11">
            <a:extLst>
              <a:ext uri="{FF2B5EF4-FFF2-40B4-BE49-F238E27FC236}">
                <a16:creationId xmlns:a16="http://schemas.microsoft.com/office/drawing/2014/main" id="{10F8DD30-FA38-9D55-BDCF-89CDBF9C6A13}"/>
              </a:ext>
            </a:extLst>
          </p:cNvPr>
          <p:cNvSpPr txBox="1"/>
          <p:nvPr/>
        </p:nvSpPr>
        <p:spPr>
          <a:xfrm>
            <a:off x="4535742" y="2628113"/>
            <a:ext cx="1764348" cy="1015663"/>
          </a:xfrm>
          <a:prstGeom prst="rect">
            <a:avLst/>
          </a:prstGeom>
          <a:noFill/>
        </p:spPr>
        <p:txBody>
          <a:bodyPr wrap="square">
            <a:spAutoFit/>
          </a:bodyPr>
          <a:lstStyle/>
          <a:p>
            <a:pPr algn="ctr"/>
            <a:r>
              <a:rPr lang="en-IE" sz="1200" b="0" i="1" dirty="0">
                <a:solidFill>
                  <a:srgbClr val="2B2B2B"/>
                </a:solidFill>
                <a:effectLst/>
              </a:rPr>
              <a:t>STUDY ABROAD:</a:t>
            </a:r>
          </a:p>
          <a:p>
            <a:pPr algn="ctr"/>
            <a:r>
              <a:rPr lang="en-IE" sz="1200" b="0" i="1" dirty="0">
                <a:solidFill>
                  <a:srgbClr val="2B2B2B"/>
                </a:solidFill>
                <a:effectLst/>
              </a:rPr>
              <a:t> ”Hong Kong is a truly incredible place and is nowhere like I’ve ever been before.”</a:t>
            </a:r>
            <a:endParaRPr lang="en-US" sz="1200" i="1" dirty="0"/>
          </a:p>
        </p:txBody>
      </p:sp>
      <p:pic>
        <p:nvPicPr>
          <p:cNvPr id="14" name="Picture 13" descr="A city landscape with trees and a mountain&#10;&#10;Description automatically generated">
            <a:extLst>
              <a:ext uri="{FF2B5EF4-FFF2-40B4-BE49-F238E27FC236}">
                <a16:creationId xmlns:a16="http://schemas.microsoft.com/office/drawing/2014/main" id="{A27987E7-25C6-10C7-B528-A3FB0E8F37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5713" y="1116445"/>
            <a:ext cx="1976618" cy="1470774"/>
          </a:xfrm>
          <a:prstGeom prst="rect">
            <a:avLst/>
          </a:prstGeom>
        </p:spPr>
      </p:pic>
      <p:sp>
        <p:nvSpPr>
          <p:cNvPr id="18" name="TextBox 17">
            <a:extLst>
              <a:ext uri="{FF2B5EF4-FFF2-40B4-BE49-F238E27FC236}">
                <a16:creationId xmlns:a16="http://schemas.microsoft.com/office/drawing/2014/main" id="{693F3113-4E24-141E-CCE8-EDF3996F5FA0}"/>
              </a:ext>
            </a:extLst>
          </p:cNvPr>
          <p:cNvSpPr txBox="1"/>
          <p:nvPr/>
        </p:nvSpPr>
        <p:spPr>
          <a:xfrm>
            <a:off x="4216564" y="4120617"/>
            <a:ext cx="2307794" cy="230832"/>
          </a:xfrm>
          <a:prstGeom prst="rect">
            <a:avLst/>
          </a:prstGeom>
          <a:noFill/>
        </p:spPr>
        <p:txBody>
          <a:bodyPr wrap="square">
            <a:spAutoFit/>
          </a:bodyPr>
          <a:lstStyle/>
          <a:p>
            <a:pPr algn="r"/>
            <a:r>
              <a:rPr lang="en-US" sz="900" dirty="0">
                <a:hlinkClick r:id="rId7"/>
              </a:rPr>
              <a:t>www.tcd.ie/study/study-abroad</a:t>
            </a:r>
            <a:endParaRPr lang="en-US" sz="900" dirty="0"/>
          </a:p>
        </p:txBody>
      </p:sp>
      <p:sp>
        <p:nvSpPr>
          <p:cNvPr id="20" name="TextBox 19">
            <a:extLst>
              <a:ext uri="{FF2B5EF4-FFF2-40B4-BE49-F238E27FC236}">
                <a16:creationId xmlns:a16="http://schemas.microsoft.com/office/drawing/2014/main" id="{9439679D-12D3-FD57-8ECB-70FF519BED2F}"/>
              </a:ext>
            </a:extLst>
          </p:cNvPr>
          <p:cNvSpPr txBox="1"/>
          <p:nvPr/>
        </p:nvSpPr>
        <p:spPr>
          <a:xfrm>
            <a:off x="2149329" y="4120617"/>
            <a:ext cx="2422671" cy="369332"/>
          </a:xfrm>
          <a:prstGeom prst="rect">
            <a:avLst/>
          </a:prstGeom>
          <a:noFill/>
        </p:spPr>
        <p:txBody>
          <a:bodyPr wrap="square">
            <a:spAutoFit/>
          </a:bodyPr>
          <a:lstStyle/>
          <a:p>
            <a:r>
              <a:rPr lang="en-US" sz="900" dirty="0">
                <a:hlinkClick r:id="rId8"/>
              </a:rPr>
              <a:t>www.tcd.ie/Sport/student-sport/clubs/</a:t>
            </a:r>
            <a:endParaRPr lang="en-US" sz="900" dirty="0"/>
          </a:p>
          <a:p>
            <a:endParaRPr lang="en-US" sz="900" dirty="0"/>
          </a:p>
        </p:txBody>
      </p:sp>
      <p:pic>
        <p:nvPicPr>
          <p:cNvPr id="22" name="Picture 21" descr="A collage of people playing basketball&#10;&#10;Description automatically generated">
            <a:extLst>
              <a:ext uri="{FF2B5EF4-FFF2-40B4-BE49-F238E27FC236}">
                <a16:creationId xmlns:a16="http://schemas.microsoft.com/office/drawing/2014/main" id="{5E0F9035-96CE-637D-004A-E09F7EB07C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7785" y="1110232"/>
            <a:ext cx="2377872" cy="1437175"/>
          </a:xfrm>
          <a:prstGeom prst="rect">
            <a:avLst/>
          </a:prstGeom>
        </p:spPr>
      </p:pic>
    </p:spTree>
    <p:extLst>
      <p:ext uri="{BB962C8B-B14F-4D97-AF65-F5344CB8AC3E}">
        <p14:creationId xmlns:p14="http://schemas.microsoft.com/office/powerpoint/2010/main" val="257873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hart&#10;&#10;Description automatically generated">
            <a:extLst>
              <a:ext uri="{FF2B5EF4-FFF2-40B4-BE49-F238E27FC236}">
                <a16:creationId xmlns:a16="http://schemas.microsoft.com/office/drawing/2014/main" id="{2B819AFC-B0E7-8DB2-92BF-DFF535F92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124" y="1245655"/>
            <a:ext cx="5898192" cy="3113128"/>
          </a:xfrm>
          <a:prstGeom prst="rect">
            <a:avLst/>
          </a:prstGeom>
        </p:spPr>
      </p:pic>
      <p:sp>
        <p:nvSpPr>
          <p:cNvPr id="2" name="Title 1">
            <a:extLst>
              <a:ext uri="{FF2B5EF4-FFF2-40B4-BE49-F238E27FC236}">
                <a16:creationId xmlns:a16="http://schemas.microsoft.com/office/drawing/2014/main" id="{FD23EE41-AF9F-E1A3-3984-A7E4695B3BA0}"/>
              </a:ext>
            </a:extLst>
          </p:cNvPr>
          <p:cNvSpPr>
            <a:spLocks noGrp="1"/>
          </p:cNvSpPr>
          <p:nvPr>
            <p:ph type="title"/>
          </p:nvPr>
        </p:nvSpPr>
        <p:spPr>
          <a:xfrm>
            <a:off x="240099" y="286056"/>
            <a:ext cx="7500939" cy="421200"/>
          </a:xfrm>
        </p:spPr>
        <p:txBody>
          <a:bodyPr/>
          <a:lstStyle/>
          <a:p>
            <a:r>
              <a:rPr lang="en-US" sz="3200" dirty="0"/>
              <a:t>Your Future: Employability of BESS graduates</a:t>
            </a:r>
          </a:p>
        </p:txBody>
      </p:sp>
      <p:sp>
        <p:nvSpPr>
          <p:cNvPr id="3" name="Text Placeholder 2">
            <a:extLst>
              <a:ext uri="{FF2B5EF4-FFF2-40B4-BE49-F238E27FC236}">
                <a16:creationId xmlns:a16="http://schemas.microsoft.com/office/drawing/2014/main" id="{54B2EAB4-0BB0-1C26-E202-ED93D77775E5}"/>
              </a:ext>
            </a:extLst>
          </p:cNvPr>
          <p:cNvSpPr>
            <a:spLocks noGrp="1"/>
          </p:cNvSpPr>
          <p:nvPr>
            <p:ph type="body" sz="quarter" idx="11"/>
          </p:nvPr>
        </p:nvSpPr>
        <p:spPr>
          <a:xfrm>
            <a:off x="156013" y="803544"/>
            <a:ext cx="7500938" cy="207169"/>
          </a:xfrm>
        </p:spPr>
        <p:txBody>
          <a:bodyPr/>
          <a:lstStyle/>
          <a:p>
            <a:r>
              <a:rPr lang="en-US" sz="1800" dirty="0"/>
              <a:t>Class of 2022:</a:t>
            </a:r>
          </a:p>
        </p:txBody>
      </p:sp>
    </p:spTree>
    <p:extLst>
      <p:ext uri="{BB962C8B-B14F-4D97-AF65-F5344CB8AC3E}">
        <p14:creationId xmlns:p14="http://schemas.microsoft.com/office/powerpoint/2010/main" val="2113788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EE41-AF9F-E1A3-3984-A7E4695B3BA0}"/>
              </a:ext>
            </a:extLst>
          </p:cNvPr>
          <p:cNvSpPr>
            <a:spLocks noGrp="1"/>
          </p:cNvSpPr>
          <p:nvPr>
            <p:ph type="title"/>
          </p:nvPr>
        </p:nvSpPr>
        <p:spPr>
          <a:xfrm>
            <a:off x="117615" y="454572"/>
            <a:ext cx="8908770" cy="421200"/>
          </a:xfrm>
        </p:spPr>
        <p:txBody>
          <a:bodyPr/>
          <a:lstStyle/>
          <a:p>
            <a:r>
              <a:rPr lang="en-US" sz="3200" dirty="0"/>
              <a:t>Your future: Employability of BESS graduates </a:t>
            </a:r>
            <a:r>
              <a:rPr lang="en-US" sz="2400" dirty="0"/>
              <a:t>(contd.)</a:t>
            </a:r>
          </a:p>
        </p:txBody>
      </p:sp>
      <p:pic>
        <p:nvPicPr>
          <p:cNvPr id="5" name="Picture 4" descr="A close-up of a sign&#10;&#10;Description automatically generated">
            <a:extLst>
              <a:ext uri="{FF2B5EF4-FFF2-40B4-BE49-F238E27FC236}">
                <a16:creationId xmlns:a16="http://schemas.microsoft.com/office/drawing/2014/main" id="{8D8F3BDA-97BE-FB99-447B-FC1CA450F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45" y="1224874"/>
            <a:ext cx="5879845" cy="3140132"/>
          </a:xfrm>
          <a:prstGeom prst="rect">
            <a:avLst/>
          </a:prstGeom>
        </p:spPr>
      </p:pic>
    </p:spTree>
    <p:extLst>
      <p:ext uri="{BB962C8B-B14F-4D97-AF65-F5344CB8AC3E}">
        <p14:creationId xmlns:p14="http://schemas.microsoft.com/office/powerpoint/2010/main" val="1113801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ultraspinnablearticles.org/wp-content/uploads/2012/04/red-question-mark-and-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127" y="1793553"/>
            <a:ext cx="2186862" cy="218056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5"/>
          <p:cNvSpPr>
            <a:spLocks noGrp="1"/>
          </p:cNvSpPr>
          <p:nvPr>
            <p:ph type="title"/>
          </p:nvPr>
        </p:nvSpPr>
        <p:spPr>
          <a:xfrm>
            <a:off x="429282" y="323397"/>
            <a:ext cx="6506845" cy="421200"/>
          </a:xfrm>
        </p:spPr>
        <p:txBody>
          <a:bodyPr/>
          <a:lstStyle/>
          <a:p>
            <a:r>
              <a:rPr lang="en-IE" sz="3200" dirty="0"/>
              <a:t>Why choose BESS? Summing up</a:t>
            </a:r>
            <a:endParaRPr lang="en-GB" sz="3200" dirty="0"/>
          </a:p>
        </p:txBody>
      </p:sp>
      <p:sp>
        <p:nvSpPr>
          <p:cNvPr id="17" name="Text Placeholder 16"/>
          <p:cNvSpPr>
            <a:spLocks noGrp="1"/>
          </p:cNvSpPr>
          <p:nvPr>
            <p:ph type="body" sz="quarter" idx="10"/>
          </p:nvPr>
        </p:nvSpPr>
        <p:spPr>
          <a:xfrm>
            <a:off x="156014" y="1368762"/>
            <a:ext cx="7253780" cy="3030141"/>
          </a:xfrm>
        </p:spPr>
        <p:txBody>
          <a:bodyPr/>
          <a:lstStyle/>
          <a:p>
            <a:pPr lvl="1"/>
            <a:r>
              <a:rPr lang="en-IE" sz="1800" dirty="0"/>
              <a:t>Study at Ireland’s No.1 ranked University</a:t>
            </a:r>
          </a:p>
          <a:p>
            <a:pPr lvl="1"/>
            <a:r>
              <a:rPr lang="en-IE" sz="1800" dirty="0"/>
              <a:t>Explore and critique the world around us from a variety of perspectives </a:t>
            </a:r>
          </a:p>
          <a:p>
            <a:pPr lvl="1"/>
            <a:r>
              <a:rPr lang="en-IE" sz="1800" dirty="0"/>
              <a:t>Combines flexibility, breadth and depth</a:t>
            </a:r>
          </a:p>
          <a:p>
            <a:pPr lvl="1"/>
            <a:r>
              <a:rPr lang="en-IE" sz="1800" dirty="0"/>
              <a:t>Student centred programme</a:t>
            </a:r>
          </a:p>
          <a:p>
            <a:pPr lvl="1"/>
            <a:r>
              <a:rPr lang="en-IE" sz="1800" dirty="0"/>
              <a:t>Exceptional calibre of students</a:t>
            </a:r>
          </a:p>
          <a:p>
            <a:pPr lvl="1"/>
            <a:r>
              <a:rPr lang="en-IE" sz="1800" dirty="0"/>
              <a:t>Strong reputation &amp; highly sought after graduates</a:t>
            </a:r>
          </a:p>
        </p:txBody>
      </p:sp>
    </p:spTree>
    <p:extLst>
      <p:ext uri="{BB962C8B-B14F-4D97-AF65-F5344CB8AC3E}">
        <p14:creationId xmlns:p14="http://schemas.microsoft.com/office/powerpoint/2010/main" val="4037641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8221" y="204839"/>
            <a:ext cx="8566311" cy="421200"/>
          </a:xfrm>
        </p:spPr>
        <p:txBody>
          <a:bodyPr/>
          <a:lstStyle/>
          <a:p>
            <a:r>
              <a:rPr lang="en-GB" dirty="0"/>
              <a:t>Applying for BESS- </a:t>
            </a:r>
            <a:r>
              <a:rPr lang="en-GB" sz="2400" dirty="0"/>
              <a:t>Central Applications Office (CAO)</a:t>
            </a:r>
          </a:p>
        </p:txBody>
      </p:sp>
      <p:sp>
        <p:nvSpPr>
          <p:cNvPr id="4" name="Text Placeholder 3"/>
          <p:cNvSpPr>
            <a:spLocks noGrp="1"/>
          </p:cNvSpPr>
          <p:nvPr>
            <p:ph type="body" sz="quarter" idx="11"/>
          </p:nvPr>
        </p:nvSpPr>
        <p:spPr>
          <a:xfrm>
            <a:off x="314649" y="667263"/>
            <a:ext cx="7500938" cy="207169"/>
          </a:xfrm>
        </p:spPr>
        <p:txBody>
          <a:bodyPr/>
          <a:lstStyle/>
          <a:p>
            <a:r>
              <a:rPr lang="en-US" sz="1200" dirty="0">
                <a:solidFill>
                  <a:schemeClr val="tx1"/>
                </a:solidFill>
                <a:hlinkClick r:id="rId3"/>
              </a:rPr>
              <a:t>https://www.tcd.ie/courses/undergraduate/courses/business-economics-and-social-studies/</a:t>
            </a:r>
            <a:endParaRPr lang="en-US" sz="1200" dirty="0">
              <a:solidFill>
                <a:schemeClr val="tx1"/>
              </a:solidFill>
            </a:endParaRPr>
          </a:p>
          <a:p>
            <a:endParaRPr lang="en-GB" dirty="0"/>
          </a:p>
        </p:txBody>
      </p:sp>
      <p:graphicFrame>
        <p:nvGraphicFramePr>
          <p:cNvPr id="10" name="Content Placeholder 5"/>
          <p:cNvGraphicFramePr>
            <a:graphicFrameLocks noGrp="1"/>
          </p:cNvGraphicFramePr>
          <p:nvPr>
            <p:ph type="pic" sz="quarter" idx="12"/>
            <p:extLst>
              <p:ext uri="{D42A27DB-BD31-4B8C-83A1-F6EECF244321}">
                <p14:modId xmlns:p14="http://schemas.microsoft.com/office/powerpoint/2010/main" val="1855930615"/>
              </p:ext>
            </p:extLst>
          </p:nvPr>
        </p:nvGraphicFramePr>
        <p:xfrm>
          <a:off x="2982029" y="892971"/>
          <a:ext cx="5972503" cy="3446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989EE223-AAFB-A043-86DD-87668F1F8987}"/>
              </a:ext>
            </a:extLst>
          </p:cNvPr>
          <p:cNvSpPr txBox="1"/>
          <p:nvPr/>
        </p:nvSpPr>
        <p:spPr>
          <a:xfrm>
            <a:off x="189468" y="2239530"/>
            <a:ext cx="2641353" cy="707886"/>
          </a:xfrm>
          <a:prstGeom prst="rect">
            <a:avLst/>
          </a:prstGeom>
          <a:noFill/>
        </p:spPr>
        <p:txBody>
          <a:bodyPr wrap="square" rtlCol="0">
            <a:spAutoFit/>
          </a:bodyPr>
          <a:lstStyle/>
          <a:p>
            <a:r>
              <a:rPr lang="en-US" sz="2000" dirty="0">
                <a:solidFill>
                  <a:srgbClr val="0071BC"/>
                </a:solidFill>
              </a:rPr>
              <a:t>CAO Code: </a:t>
            </a:r>
            <a:r>
              <a:rPr lang="en-IE" sz="2000" dirty="0">
                <a:solidFill>
                  <a:srgbClr val="0071BC"/>
                </a:solidFill>
              </a:rPr>
              <a:t>TR081</a:t>
            </a:r>
          </a:p>
          <a:p>
            <a:r>
              <a:rPr lang="en-IE" sz="2000" dirty="0">
                <a:solidFill>
                  <a:srgbClr val="0071BC"/>
                </a:solidFill>
              </a:rPr>
              <a:t>Number of places: 236</a:t>
            </a:r>
            <a:endParaRPr lang="en-US" sz="2000" dirty="0">
              <a:solidFill>
                <a:srgbClr val="0071BC"/>
              </a:solidFill>
            </a:endParaRPr>
          </a:p>
        </p:txBody>
      </p:sp>
      <p:sp>
        <p:nvSpPr>
          <p:cNvPr id="5" name="Rectangle 4">
            <a:extLst>
              <a:ext uri="{FF2B5EF4-FFF2-40B4-BE49-F238E27FC236}">
                <a16:creationId xmlns:a16="http://schemas.microsoft.com/office/drawing/2014/main" id="{5058F28E-8BCC-1842-95D8-FA73191CFC09}"/>
              </a:ext>
            </a:extLst>
          </p:cNvPr>
          <p:cNvSpPr/>
          <p:nvPr/>
        </p:nvSpPr>
        <p:spPr>
          <a:xfrm>
            <a:off x="68773" y="4168460"/>
            <a:ext cx="5675304" cy="615553"/>
          </a:xfrm>
          <a:prstGeom prst="rect">
            <a:avLst/>
          </a:prstGeom>
        </p:spPr>
        <p:txBody>
          <a:bodyPr wrap="square">
            <a:spAutoFit/>
          </a:bodyPr>
          <a:lstStyle/>
          <a:p>
            <a:r>
              <a:rPr lang="en-US" dirty="0">
                <a:solidFill>
                  <a:schemeClr val="tx2"/>
                </a:solidFill>
              </a:rPr>
              <a:t>International students please see:</a:t>
            </a:r>
          </a:p>
          <a:p>
            <a:r>
              <a:rPr lang="en-US" sz="1400" dirty="0"/>
              <a:t>https://</a:t>
            </a:r>
            <a:r>
              <a:rPr lang="en-US" sz="1400" dirty="0" err="1"/>
              <a:t>www.tcd.ie</a:t>
            </a:r>
            <a:r>
              <a:rPr lang="en-US" sz="1400" dirty="0"/>
              <a:t>/study/international</a:t>
            </a:r>
            <a:r>
              <a:rPr lang="en-US" sz="1600" dirty="0"/>
              <a:t>/</a:t>
            </a:r>
          </a:p>
        </p:txBody>
      </p:sp>
      <p:sp>
        <p:nvSpPr>
          <p:cNvPr id="8" name="Rectangle 7">
            <a:extLst>
              <a:ext uri="{FF2B5EF4-FFF2-40B4-BE49-F238E27FC236}">
                <a16:creationId xmlns:a16="http://schemas.microsoft.com/office/drawing/2014/main" id="{AA149567-26A8-8244-BE74-374803AC59A3}"/>
              </a:ext>
            </a:extLst>
          </p:cNvPr>
          <p:cNvSpPr/>
          <p:nvPr/>
        </p:nvSpPr>
        <p:spPr>
          <a:xfrm>
            <a:off x="3528389" y="1348676"/>
            <a:ext cx="3352521" cy="369332"/>
          </a:xfrm>
          <a:prstGeom prst="rect">
            <a:avLst/>
          </a:prstGeom>
        </p:spPr>
        <p:txBody>
          <a:bodyPr wrap="none">
            <a:spAutoFit/>
          </a:bodyPr>
          <a:lstStyle/>
          <a:p>
            <a:r>
              <a:rPr lang="en-GB" dirty="0">
                <a:solidFill>
                  <a:srgbClr val="0071BC"/>
                </a:solidFill>
              </a:rPr>
              <a:t>Minimum CAO Points 2018 - 2023</a:t>
            </a:r>
          </a:p>
        </p:txBody>
      </p:sp>
      <p:sp>
        <p:nvSpPr>
          <p:cNvPr id="7" name="TextBox 6">
            <a:extLst>
              <a:ext uri="{FF2B5EF4-FFF2-40B4-BE49-F238E27FC236}">
                <a16:creationId xmlns:a16="http://schemas.microsoft.com/office/drawing/2014/main" id="{2A61FFC0-E6BC-EEEA-0734-84195DB4AC0C}"/>
              </a:ext>
            </a:extLst>
          </p:cNvPr>
          <p:cNvSpPr txBox="1"/>
          <p:nvPr/>
        </p:nvSpPr>
        <p:spPr>
          <a:xfrm>
            <a:off x="2527737" y="3418510"/>
            <a:ext cx="4572000" cy="307777"/>
          </a:xfrm>
          <a:prstGeom prst="rect">
            <a:avLst/>
          </a:prstGeom>
          <a:noFill/>
        </p:spPr>
        <p:txBody>
          <a:bodyPr wrap="square">
            <a:spAutoFit/>
          </a:bodyPr>
          <a:lstStyle/>
          <a:p>
            <a:pPr algn="r"/>
            <a:r>
              <a:rPr lang="en-IE" sz="1400" b="0" dirty="0"/>
              <a:t>* Not all these points were offered places</a:t>
            </a:r>
          </a:p>
        </p:txBody>
      </p:sp>
    </p:spTree>
    <p:extLst>
      <p:ext uri="{BB962C8B-B14F-4D97-AF65-F5344CB8AC3E}">
        <p14:creationId xmlns:p14="http://schemas.microsoft.com/office/powerpoint/2010/main" val="916425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a:solidFill>
            <a:srgbClr val="0E73B9"/>
          </a:solidFill>
        </p:spPr>
      </p:sp>
      <p:sp>
        <p:nvSpPr>
          <p:cNvPr id="3" name="Title 2"/>
          <p:cNvSpPr>
            <a:spLocks noGrp="1"/>
          </p:cNvSpPr>
          <p:nvPr>
            <p:ph type="title"/>
          </p:nvPr>
        </p:nvSpPr>
        <p:spPr/>
        <p:txBody>
          <a:bodyPr/>
          <a:lstStyle/>
          <a:p>
            <a:r>
              <a:rPr lang="en-GB" dirty="0"/>
              <a:t>Trinity College… Founded in 1592</a:t>
            </a:r>
          </a:p>
        </p:txBody>
      </p:sp>
      <p:sp>
        <p:nvSpPr>
          <p:cNvPr id="4" name="Text Placeholder 3"/>
          <p:cNvSpPr>
            <a:spLocks noGrp="1"/>
          </p:cNvSpPr>
          <p:nvPr>
            <p:ph type="body" sz="quarter" idx="11"/>
          </p:nvPr>
        </p:nvSpPr>
        <p:spPr/>
        <p:txBody>
          <a:bodyPr/>
          <a:lstStyle/>
          <a:p>
            <a:r>
              <a:rPr lang="en-GB" dirty="0"/>
              <a:t>A University of Global Consequence</a:t>
            </a:r>
          </a:p>
        </p:txBody>
      </p:sp>
      <p:pic>
        <p:nvPicPr>
          <p:cNvPr id="5" name="Content Placeholder 4" descr="new square"/>
          <p:cNvPicPr>
            <a:picLocks noChangeAspect="1" noChangeArrowheads="1"/>
          </p:cNvPicPr>
          <p:nvPr/>
        </p:nvPicPr>
        <p:blipFill>
          <a:blip r:embed="rId3" cstate="print">
            <a:lum bright="-6000" contrast="30000"/>
          </a:blip>
          <a:srcRect/>
          <a:stretch>
            <a:fillRect/>
          </a:stretch>
        </p:blipFill>
        <p:spPr bwMode="auto">
          <a:xfrm>
            <a:off x="1561143" y="1280475"/>
            <a:ext cx="2686050" cy="1458162"/>
          </a:xfrm>
          <a:prstGeom prst="rect">
            <a:avLst/>
          </a:prstGeom>
          <a:noFill/>
          <a:ln w="9525">
            <a:noFill/>
            <a:miter lim="800000"/>
            <a:headEnd/>
            <a:tailEnd/>
          </a:ln>
        </p:spPr>
      </p:pic>
      <p:pic>
        <p:nvPicPr>
          <p:cNvPr id="6" name="Picture 4" descr="long room"/>
          <p:cNvPicPr>
            <a:picLocks noChangeAspect="1" noChangeArrowheads="1"/>
          </p:cNvPicPr>
          <p:nvPr/>
        </p:nvPicPr>
        <p:blipFill>
          <a:blip r:embed="rId4" cstate="print"/>
          <a:srcRect/>
          <a:stretch>
            <a:fillRect/>
          </a:stretch>
        </p:blipFill>
        <p:spPr bwMode="auto">
          <a:xfrm>
            <a:off x="4665336" y="1280475"/>
            <a:ext cx="2686050" cy="1476591"/>
          </a:xfrm>
          <a:prstGeom prst="rect">
            <a:avLst/>
          </a:prstGeom>
          <a:noFill/>
          <a:ln w="9525">
            <a:noFill/>
            <a:miter lim="800000"/>
            <a:headEnd/>
            <a:tailEnd/>
          </a:ln>
        </p:spPr>
      </p:pic>
      <p:pic>
        <p:nvPicPr>
          <p:cNvPr id="8" name="Picture 4" descr="pavilion"/>
          <p:cNvPicPr>
            <a:picLocks noChangeAspect="1" noChangeArrowheads="1"/>
          </p:cNvPicPr>
          <p:nvPr/>
        </p:nvPicPr>
        <p:blipFill>
          <a:blip r:embed="rId5" cstate="print"/>
          <a:srcRect/>
          <a:stretch>
            <a:fillRect/>
          </a:stretch>
        </p:blipFill>
        <p:spPr bwMode="auto">
          <a:xfrm>
            <a:off x="1561143" y="2954048"/>
            <a:ext cx="2686050" cy="1650281"/>
          </a:xfrm>
          <a:prstGeom prst="rect">
            <a:avLst/>
          </a:prstGeom>
          <a:noFill/>
          <a:ln w="9525">
            <a:noFill/>
            <a:miter lim="800000"/>
            <a:headEnd/>
            <a:tailEnd/>
          </a:ln>
        </p:spPr>
      </p:pic>
      <p:pic>
        <p:nvPicPr>
          <p:cNvPr id="9" name="Picture 3" descr="m98"/>
          <p:cNvPicPr>
            <a:picLocks noChangeAspect="1" noChangeArrowheads="1"/>
          </p:cNvPicPr>
          <p:nvPr/>
        </p:nvPicPr>
        <p:blipFill>
          <a:blip r:embed="rId6" cstate="print"/>
          <a:srcRect/>
          <a:stretch>
            <a:fillRect/>
          </a:stretch>
        </p:blipFill>
        <p:spPr bwMode="auto">
          <a:xfrm>
            <a:off x="4670098" y="2954048"/>
            <a:ext cx="2681288" cy="1650281"/>
          </a:xfrm>
          <a:prstGeom prst="rect">
            <a:avLst/>
          </a:prstGeom>
          <a:noFill/>
          <a:ln w="9525">
            <a:noFill/>
            <a:miter lim="800000"/>
            <a:headEnd/>
            <a:tailEnd/>
          </a:ln>
        </p:spPr>
      </p:pic>
    </p:spTree>
    <p:extLst>
      <p:ext uri="{BB962C8B-B14F-4D97-AF65-F5344CB8AC3E}">
        <p14:creationId xmlns:p14="http://schemas.microsoft.com/office/powerpoint/2010/main" val="3887307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351263" y="214348"/>
            <a:ext cx="8441473" cy="747445"/>
          </a:xfrm>
        </p:spPr>
        <p:txBody>
          <a:bodyPr/>
          <a:lstStyle/>
          <a:p>
            <a:r>
              <a:rPr lang="en-IE" sz="3200" dirty="0"/>
              <a:t>Other programmes at TCD with similar subjects</a:t>
            </a:r>
            <a:endParaRPr lang="en-GB" sz="3200" dirty="0"/>
          </a:p>
        </p:txBody>
      </p:sp>
      <p:sp>
        <p:nvSpPr>
          <p:cNvPr id="17" name="Text Placeholder 16"/>
          <p:cNvSpPr>
            <a:spLocks noGrp="1"/>
          </p:cNvSpPr>
          <p:nvPr>
            <p:ph type="body" sz="quarter" idx="10"/>
          </p:nvPr>
        </p:nvSpPr>
        <p:spPr>
          <a:xfrm>
            <a:off x="702527" y="1419892"/>
            <a:ext cx="8001994" cy="2761815"/>
          </a:xfrm>
        </p:spPr>
        <p:txBody>
          <a:bodyPr/>
          <a:lstStyle/>
          <a:p>
            <a:pPr lvl="1"/>
            <a:r>
              <a:rPr lang="en-IE" dirty="0"/>
              <a:t>PPES: Philosophy, Political Science, Economics &amp; Sociology </a:t>
            </a:r>
          </a:p>
          <a:p>
            <a:pPr lvl="1"/>
            <a:r>
              <a:rPr lang="en-IE" dirty="0"/>
              <a:t>Global Business</a:t>
            </a:r>
          </a:p>
          <a:p>
            <a:pPr lvl="1"/>
            <a:r>
              <a:rPr lang="en-IE" dirty="0"/>
              <a:t>Trinity Joint </a:t>
            </a:r>
            <a:r>
              <a:rPr lang="en-IE" dirty="0" err="1"/>
              <a:t>Honors</a:t>
            </a:r>
            <a:r>
              <a:rPr lang="en-IE" dirty="0"/>
              <a:t>: </a:t>
            </a:r>
          </a:p>
          <a:p>
            <a:pPr lvl="2"/>
            <a:r>
              <a:rPr lang="en-IE" dirty="0"/>
              <a:t>Business/Economics/Politics/Sociology and one other subject</a:t>
            </a:r>
          </a:p>
          <a:p>
            <a:pPr lvl="2"/>
            <a:r>
              <a:rPr lang="en-IE" dirty="0"/>
              <a:t>Allows different combinations but with only two subjects from the start</a:t>
            </a:r>
          </a:p>
        </p:txBody>
      </p:sp>
    </p:spTree>
    <p:extLst>
      <p:ext uri="{BB962C8B-B14F-4D97-AF65-F5344CB8AC3E}">
        <p14:creationId xmlns:p14="http://schemas.microsoft.com/office/powerpoint/2010/main" val="325660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86619" y="548860"/>
            <a:ext cx="8731560" cy="421200"/>
          </a:xfrm>
        </p:spPr>
        <p:txBody>
          <a:bodyPr/>
          <a:lstStyle/>
          <a:p>
            <a:r>
              <a:rPr lang="en-IE" sz="2400" dirty="0"/>
              <a:t>We hope you enjoyed this presentation &amp; thank you for your time </a:t>
            </a:r>
            <a:br>
              <a:rPr lang="en-IE" sz="2800" dirty="0"/>
            </a:br>
            <a:r>
              <a:rPr lang="en-IE" sz="2800" dirty="0"/>
              <a:t>To find out more about BESS:</a:t>
            </a:r>
            <a:endParaRPr lang="en-GB" sz="2800" dirty="0"/>
          </a:p>
        </p:txBody>
      </p:sp>
      <p:sp>
        <p:nvSpPr>
          <p:cNvPr id="4" name="Text Placeholder 3">
            <a:extLst>
              <a:ext uri="{FF2B5EF4-FFF2-40B4-BE49-F238E27FC236}">
                <a16:creationId xmlns:a16="http://schemas.microsoft.com/office/drawing/2014/main" id="{8254A6FC-ED34-324D-9ABD-B4999BE7F23C}"/>
              </a:ext>
            </a:extLst>
          </p:cNvPr>
          <p:cNvSpPr>
            <a:spLocks noGrp="1"/>
          </p:cNvSpPr>
          <p:nvPr>
            <p:ph type="body" sz="quarter" idx="12"/>
          </p:nvPr>
        </p:nvSpPr>
        <p:spPr>
          <a:xfrm>
            <a:off x="337189" y="1240221"/>
            <a:ext cx="3952570" cy="2987639"/>
          </a:xfrm>
        </p:spPr>
        <p:txBody>
          <a:bodyPr/>
          <a:lstStyle/>
          <a:p>
            <a:pPr marL="0" indent="0">
              <a:buNone/>
            </a:pPr>
            <a:r>
              <a:rPr lang="en-IE" sz="1800" dirty="0"/>
              <a:t>Visit our website and FAQ page at:  </a:t>
            </a:r>
            <a:r>
              <a:rPr lang="en-IE" sz="1600" dirty="0">
                <a:hlinkClick r:id="rId3"/>
              </a:rPr>
              <a:t>www.tcd.ie/ssp/undergraduate/bess/</a:t>
            </a:r>
            <a:endParaRPr lang="en-IE" sz="1600" dirty="0"/>
          </a:p>
          <a:p>
            <a:pPr marL="0" indent="0">
              <a:buNone/>
            </a:pPr>
            <a:endParaRPr lang="en-IE" sz="1800" dirty="0"/>
          </a:p>
          <a:p>
            <a:pPr marL="0" indent="0">
              <a:buNone/>
            </a:pPr>
            <a:r>
              <a:rPr lang="en-IE" sz="1800" dirty="0"/>
              <a:t>Send us an email</a:t>
            </a:r>
            <a:br>
              <a:rPr lang="en-IE" sz="1800" dirty="0"/>
            </a:br>
            <a:r>
              <a:rPr lang="en-IE" sz="1800" dirty="0">
                <a:hlinkClick r:id="rId4"/>
              </a:rPr>
              <a:t>bess@tcd.ie</a:t>
            </a:r>
            <a:endParaRPr lang="en-IE" sz="1800" dirty="0"/>
          </a:p>
          <a:p>
            <a:pPr marL="0" indent="0">
              <a:buNone/>
            </a:pPr>
            <a:endParaRPr lang="en-IE" sz="1800" dirty="0"/>
          </a:p>
          <a:p>
            <a:pPr marL="0" indent="0">
              <a:buNone/>
            </a:pPr>
            <a:r>
              <a:rPr lang="en-IE" sz="1800" dirty="0"/>
              <a:t>Come say hello at the BESS programme stand (Arts block)/ TBS stand</a:t>
            </a:r>
          </a:p>
          <a:p>
            <a:pPr marL="0" indent="0" algn="r">
              <a:buNone/>
            </a:pPr>
            <a:r>
              <a:rPr lang="en-IE" sz="2000" dirty="0"/>
              <a:t> </a:t>
            </a:r>
          </a:p>
          <a:p>
            <a:pPr algn="r"/>
            <a:endParaRPr lang="en-US" dirty="0"/>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4197" y="1492468"/>
            <a:ext cx="1567057" cy="146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612B2434-00E8-108B-55B4-531F495C64BC}"/>
              </a:ext>
            </a:extLst>
          </p:cNvPr>
          <p:cNvSpPr txBox="1"/>
          <p:nvPr/>
        </p:nvSpPr>
        <p:spPr>
          <a:xfrm>
            <a:off x="4411808" y="3075066"/>
            <a:ext cx="4645572" cy="923330"/>
          </a:xfrm>
          <a:prstGeom prst="rect">
            <a:avLst/>
          </a:prstGeom>
          <a:noFill/>
        </p:spPr>
        <p:txBody>
          <a:bodyPr wrap="square">
            <a:spAutoFit/>
          </a:bodyPr>
          <a:lstStyle/>
          <a:p>
            <a:pPr marL="82296" algn="r"/>
            <a:r>
              <a:rPr lang="en-IE" dirty="0"/>
              <a:t>Professor Sarah Browne</a:t>
            </a:r>
          </a:p>
          <a:p>
            <a:pPr marL="82296" algn="r"/>
            <a:r>
              <a:rPr lang="en-IE" dirty="0"/>
              <a:t>Professor Michael Wycherley</a:t>
            </a:r>
          </a:p>
          <a:p>
            <a:pPr marL="82296" algn="r"/>
            <a:r>
              <a:rPr lang="en-IE" dirty="0"/>
              <a:t>(Academic Co-Directors of BESS)</a:t>
            </a:r>
          </a:p>
        </p:txBody>
      </p:sp>
    </p:spTree>
    <p:extLst>
      <p:ext uri="{BB962C8B-B14F-4D97-AF65-F5344CB8AC3E}">
        <p14:creationId xmlns:p14="http://schemas.microsoft.com/office/powerpoint/2010/main" val="1110612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mpanile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1"/>
          </a:xfrm>
          <a:prstGeom prst="rect">
            <a:avLst/>
          </a:prstGeom>
        </p:spPr>
      </p:pic>
      <p:sp>
        <p:nvSpPr>
          <p:cNvPr id="8" name="Rectangle 3"/>
          <p:cNvSpPr>
            <a:spLocks/>
          </p:cNvSpPr>
          <p:nvPr/>
        </p:nvSpPr>
        <p:spPr bwMode="auto">
          <a:xfrm>
            <a:off x="455655" y="4822827"/>
            <a:ext cx="4217987" cy="1025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p>
            <a:pPr defTabSz="683998">
              <a:defRPr/>
            </a:pPr>
            <a:r>
              <a:rPr lang="en-US" sz="1000" b="1" baseline="30000" dirty="0">
                <a:solidFill>
                  <a:srgbClr val="FFFFFF"/>
                </a:solidFill>
                <a:latin typeface="Source Sans Pro" charset="0"/>
                <a:cs typeface="Source Sans Pro" charset="0"/>
                <a:sym typeface="Source Sans Pro" charset="0"/>
              </a:rPr>
              <a:t>Trinity College Dublin, </a:t>
            </a:r>
            <a:r>
              <a:rPr lang="en-US" sz="1000" baseline="30000" dirty="0">
                <a:solidFill>
                  <a:srgbClr val="FFFFFF"/>
                </a:solidFill>
                <a:latin typeface="Source Sans Pro" charset="0"/>
                <a:cs typeface="Source Sans Pro" charset="0"/>
                <a:sym typeface="Source Sans Pro" charset="0"/>
              </a:rPr>
              <a:t>The University of Dublin</a:t>
            </a:r>
            <a:endParaRPr lang="en-US" sz="1000" b="1" baseline="30000" dirty="0">
              <a:solidFill>
                <a:srgbClr val="FFFFFF"/>
              </a:solidFill>
              <a:latin typeface="Source Sans Pro" charset="0"/>
              <a:cs typeface="Source Sans Pro" charset="0"/>
              <a:sym typeface="Source Sans Pro" charset="0"/>
            </a:endParaRPr>
          </a:p>
        </p:txBody>
      </p:sp>
      <p:pic>
        <p:nvPicPr>
          <p:cNvPr id="9" name="Picture 4" descr="TCD_White.eps"/>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7229" y="382590"/>
            <a:ext cx="1573213" cy="4238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Rectangle 1"/>
          <p:cNvSpPr txBox="1">
            <a:spLocks noChangeArrowheads="1"/>
          </p:cNvSpPr>
          <p:nvPr/>
        </p:nvSpPr>
        <p:spPr>
          <a:xfrm>
            <a:off x="352613" y="1502382"/>
            <a:ext cx="8229600" cy="3637262"/>
          </a:xfrm>
          <a:prstGeom prst="rect">
            <a:avLst/>
          </a:prstGeom>
        </p:spPr>
        <p:txBody>
          <a:bodyPr vert="horz" lIns="91226" tIns="45613" rIns="91226" bIns="45613" rtlCol="0" anchor="t">
            <a:normAutofit/>
          </a:bodyPr>
          <a:lstStyle>
            <a:lvl1pPr marL="0" indent="0" algn="l" defTabSz="457200" rtl="0" eaLnBrk="1" latinLnBrk="0" hangingPunct="1">
              <a:spcBef>
                <a:spcPct val="20000"/>
              </a:spcBef>
              <a:buFont typeface="Arial"/>
              <a:buNone/>
              <a:defRPr sz="4500" b="1" kern="1200">
                <a:solidFill>
                  <a:schemeClr val="tx1"/>
                </a:solidFill>
                <a:latin typeface="Source Sans Pro"/>
                <a:ea typeface="+mn-ea"/>
                <a:cs typeface="Source Sans Pro"/>
              </a:defRPr>
            </a:lvl1pPr>
            <a:lvl2pPr marL="457200" indent="0" algn="l" defTabSz="457200" rtl="0" eaLnBrk="1" latinLnBrk="0" hangingPunct="1">
              <a:spcBef>
                <a:spcPct val="20000"/>
              </a:spcBef>
              <a:buFont typeface="Arial"/>
              <a:buNone/>
              <a:defRPr sz="3600" kern="1200">
                <a:solidFill>
                  <a:schemeClr val="tx1"/>
                </a:solidFill>
                <a:latin typeface="Source Sans Pro"/>
                <a:ea typeface="+mn-ea"/>
                <a:cs typeface="Source Sans Pro"/>
              </a:defRPr>
            </a:lvl2pPr>
            <a:lvl3pPr marL="1143000" indent="-228600" algn="l" defTabSz="457200" rtl="0" eaLnBrk="1" latinLnBrk="0" hangingPunct="1">
              <a:spcBef>
                <a:spcPct val="20000"/>
              </a:spcBef>
              <a:buFont typeface="Arial"/>
              <a:buChar char="•"/>
              <a:defRPr sz="2700" kern="1200">
                <a:solidFill>
                  <a:schemeClr val="tx1"/>
                </a:solidFill>
                <a:latin typeface="Source Sans Pro"/>
                <a:ea typeface="+mn-ea"/>
                <a:cs typeface="Source Sans Pro"/>
              </a:defRPr>
            </a:lvl3pPr>
            <a:lvl4pPr marL="1600200" indent="-228600" algn="l" defTabSz="457200" rtl="0" eaLnBrk="1" latinLnBrk="0" hangingPunct="1">
              <a:spcBef>
                <a:spcPct val="20000"/>
              </a:spcBef>
              <a:buFont typeface="Arial"/>
              <a:buChar char="–"/>
              <a:defRPr sz="2100" kern="1200">
                <a:solidFill>
                  <a:schemeClr val="tx1"/>
                </a:solidFill>
                <a:latin typeface="Source Sans Pro"/>
                <a:ea typeface="+mn-ea"/>
                <a:cs typeface="Source Sans Pro"/>
              </a:defRPr>
            </a:lvl4pPr>
            <a:lvl5pPr marL="2057400" indent="-228600" algn="l" defTabSz="457200" rtl="0" eaLnBrk="1" latinLnBrk="0" hangingPunct="1">
              <a:spcBef>
                <a:spcPct val="20000"/>
              </a:spcBef>
              <a:buFont typeface="Arial"/>
              <a:buChar char="»"/>
              <a:defRPr sz="1500" kern="1200">
                <a:solidFill>
                  <a:schemeClr val="tx1"/>
                </a:solidFill>
                <a:latin typeface="Source Sans Pro"/>
                <a:ea typeface="+mn-ea"/>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sz="4800" dirty="0">
              <a:solidFill>
                <a:prstClr val="white"/>
              </a:solidFill>
            </a:endParaRPr>
          </a:p>
          <a:p>
            <a:pPr>
              <a:defRPr/>
            </a:pPr>
            <a:r>
              <a:rPr lang="en-IE" sz="4800" dirty="0">
                <a:solidFill>
                  <a:prstClr val="white"/>
                </a:solidFill>
              </a:rPr>
              <a:t>Thank You</a:t>
            </a:r>
            <a:br>
              <a:rPr lang="en-IE" sz="4800" dirty="0">
                <a:solidFill>
                  <a:prstClr val="white"/>
                </a:solidFill>
              </a:rPr>
            </a:br>
            <a:r>
              <a:rPr lang="en-IE" sz="4800" dirty="0">
                <a:solidFill>
                  <a:prstClr val="white"/>
                </a:solidFill>
              </a:rPr>
              <a:t>Go </a:t>
            </a:r>
            <a:r>
              <a:rPr lang="en-IE" sz="4800" dirty="0" err="1">
                <a:solidFill>
                  <a:prstClr val="white"/>
                </a:solidFill>
              </a:rPr>
              <a:t>raibh</a:t>
            </a:r>
            <a:r>
              <a:rPr lang="en-IE" sz="4800" dirty="0">
                <a:solidFill>
                  <a:prstClr val="white"/>
                </a:solidFill>
              </a:rPr>
              <a:t> </a:t>
            </a:r>
            <a:r>
              <a:rPr lang="en-IE" sz="4800" dirty="0" err="1">
                <a:solidFill>
                  <a:prstClr val="white"/>
                </a:solidFill>
              </a:rPr>
              <a:t>maith</a:t>
            </a:r>
            <a:r>
              <a:rPr lang="en-IE" sz="4800" dirty="0">
                <a:solidFill>
                  <a:prstClr val="white"/>
                </a:solidFill>
              </a:rPr>
              <a:t> </a:t>
            </a:r>
            <a:r>
              <a:rPr lang="en-IE" sz="4800" dirty="0" err="1">
                <a:solidFill>
                  <a:prstClr val="white"/>
                </a:solidFill>
              </a:rPr>
              <a:t>agat</a:t>
            </a:r>
            <a:endParaRPr lang="en-US" sz="4800" dirty="0">
              <a:solidFill>
                <a:prstClr val="white"/>
              </a:solidFill>
            </a:endParaRPr>
          </a:p>
          <a:p>
            <a:pPr>
              <a:defRPr/>
            </a:pPr>
            <a:endParaRPr lang="en-US" sz="2000" dirty="0">
              <a:solidFill>
                <a:prstClr val="white"/>
              </a:solidFill>
            </a:endParaRPr>
          </a:p>
          <a:p>
            <a:pPr>
              <a:defRPr/>
            </a:pPr>
            <a:endParaRPr lang="en-US" sz="2000" dirty="0">
              <a:solidFill>
                <a:prstClr val="white"/>
              </a:solidFill>
            </a:endParaRPr>
          </a:p>
        </p:txBody>
      </p:sp>
    </p:spTree>
    <p:extLst>
      <p:ext uri="{BB962C8B-B14F-4D97-AF65-F5344CB8AC3E}">
        <p14:creationId xmlns:p14="http://schemas.microsoft.com/office/powerpoint/2010/main" val="325991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a:xfrm>
            <a:off x="-54708" y="1134158"/>
            <a:ext cx="9144000" cy="3739342"/>
          </a:xfrm>
          <a:solidFill>
            <a:srgbClr val="0E73B9"/>
          </a:solidFill>
        </p:spPr>
      </p:sp>
      <p:sp>
        <p:nvSpPr>
          <p:cNvPr id="3" name="Title 2"/>
          <p:cNvSpPr>
            <a:spLocks noGrp="1"/>
          </p:cNvSpPr>
          <p:nvPr>
            <p:ph type="title"/>
          </p:nvPr>
        </p:nvSpPr>
        <p:spPr/>
        <p:txBody>
          <a:bodyPr/>
          <a:lstStyle/>
          <a:p>
            <a:r>
              <a:rPr lang="en-GB" dirty="0"/>
              <a:t>What is BESS?</a:t>
            </a:r>
          </a:p>
        </p:txBody>
      </p:sp>
      <p:graphicFrame>
        <p:nvGraphicFramePr>
          <p:cNvPr id="12" name="Content Placeholder 4"/>
          <p:cNvGraphicFramePr>
            <a:graphicFrameLocks/>
          </p:cNvGraphicFramePr>
          <p:nvPr>
            <p:extLst>
              <p:ext uri="{D42A27DB-BD31-4B8C-83A1-F6EECF244321}">
                <p14:modId xmlns:p14="http://schemas.microsoft.com/office/powerpoint/2010/main" val="1683999001"/>
              </p:ext>
            </p:extLst>
          </p:nvPr>
        </p:nvGraphicFramePr>
        <p:xfrm>
          <a:off x="1485900" y="1479028"/>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7720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GB" dirty="0"/>
              <a:t>Business</a:t>
            </a:r>
          </a:p>
        </p:txBody>
      </p:sp>
      <p:sp>
        <p:nvSpPr>
          <p:cNvPr id="17" name="Text Placeholder 16"/>
          <p:cNvSpPr>
            <a:spLocks noGrp="1"/>
          </p:cNvSpPr>
          <p:nvPr>
            <p:ph type="body" sz="quarter" idx="10"/>
          </p:nvPr>
        </p:nvSpPr>
        <p:spPr/>
        <p:txBody>
          <a:bodyPr/>
          <a:lstStyle/>
          <a:p>
            <a:r>
              <a:rPr lang="en-IE" dirty="0"/>
              <a:t>Gain an understanding of the role of management and organisation in society and knowledge of:</a:t>
            </a:r>
          </a:p>
          <a:p>
            <a:pPr lvl="1"/>
            <a:r>
              <a:rPr lang="en-IE" dirty="0"/>
              <a:t>marketing, finance, accounting, entrepreneurship, strategy, human resources, innovation, operations, information systems and many more. </a:t>
            </a:r>
          </a:p>
        </p:txBody>
      </p:sp>
      <p:pic>
        <p:nvPicPr>
          <p:cNvPr id="6" name="Picture 5" descr="Screen Shot 2014-08-25 at 14.07.1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3098" y="3201017"/>
            <a:ext cx="1421379" cy="1040356"/>
          </a:xfrm>
          <a:prstGeom prst="rect">
            <a:avLst/>
          </a:prstGeom>
        </p:spPr>
      </p:pic>
      <p:pic>
        <p:nvPicPr>
          <p:cNvPr id="1028" name="Picture 4" descr="What Is Human Resources? The Ultimate Guide – Forbes Advisor">
            <a:extLst>
              <a:ext uri="{FF2B5EF4-FFF2-40B4-BE49-F238E27FC236}">
                <a16:creationId xmlns:a16="http://schemas.microsoft.com/office/drawing/2014/main" id="{B8EAEE63-4E04-61F4-C2A8-A5FEA8BCE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539" y="3201017"/>
            <a:ext cx="1824915" cy="10219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 Finance A Good Career Path? Here's What You Should Know – Forbes Advisor">
            <a:extLst>
              <a:ext uri="{FF2B5EF4-FFF2-40B4-BE49-F238E27FC236}">
                <a16:creationId xmlns:a16="http://schemas.microsoft.com/office/drawing/2014/main" id="{87E3E7E3-A4C5-BB9B-E27F-68B163189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8872" y="3201017"/>
            <a:ext cx="1802023" cy="10219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0 Essential Tips for Strategizing the Marketing Plan | Emeritus India">
            <a:extLst>
              <a:ext uri="{FF2B5EF4-FFF2-40B4-BE49-F238E27FC236}">
                <a16:creationId xmlns:a16="http://schemas.microsoft.com/office/drawing/2014/main" id="{B05742FA-EEE6-A3DE-33D6-08FAF2C6E6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4513" y="3194548"/>
            <a:ext cx="1315715" cy="103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28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513369" y="321261"/>
            <a:ext cx="7500939" cy="421200"/>
          </a:xfrm>
        </p:spPr>
        <p:txBody>
          <a:bodyPr/>
          <a:lstStyle/>
          <a:p>
            <a:r>
              <a:rPr lang="en-GB" dirty="0"/>
              <a:t>Economics</a:t>
            </a:r>
          </a:p>
        </p:txBody>
      </p:sp>
      <p:sp>
        <p:nvSpPr>
          <p:cNvPr id="17" name="Text Placeholder 16"/>
          <p:cNvSpPr>
            <a:spLocks noGrp="1"/>
          </p:cNvSpPr>
          <p:nvPr>
            <p:ph type="body" sz="quarter" idx="10"/>
          </p:nvPr>
        </p:nvSpPr>
        <p:spPr>
          <a:xfrm>
            <a:off x="359752" y="1270129"/>
            <a:ext cx="7500938" cy="3030141"/>
          </a:xfrm>
        </p:spPr>
        <p:txBody>
          <a:bodyPr/>
          <a:lstStyle/>
          <a:p>
            <a:r>
              <a:rPr lang="en-IE" sz="1800" dirty="0"/>
              <a:t>Develops the concepts and tools to understand:</a:t>
            </a:r>
          </a:p>
          <a:p>
            <a:pPr lvl="1"/>
            <a:r>
              <a:rPr lang="en-IE" sz="1800" dirty="0"/>
              <a:t>How to limit / prevent unemployment</a:t>
            </a:r>
          </a:p>
          <a:p>
            <a:pPr lvl="1"/>
            <a:r>
              <a:rPr lang="en-IE" sz="1800" dirty="0"/>
              <a:t>How to regulate financial markets</a:t>
            </a:r>
          </a:p>
          <a:p>
            <a:pPr lvl="1"/>
            <a:r>
              <a:rPr lang="en-IE" sz="1800" dirty="0"/>
              <a:t>How to control the market power of large firms</a:t>
            </a:r>
          </a:p>
          <a:p>
            <a:pPr lvl="1"/>
            <a:r>
              <a:rPr lang="en-IE" sz="1800" dirty="0"/>
              <a:t>How best to address climate change</a:t>
            </a:r>
          </a:p>
          <a:p>
            <a:pPr lvl="1"/>
            <a:r>
              <a:rPr lang="en-IE" sz="1800" dirty="0"/>
              <a:t>How to help poorer countries grow and develop</a:t>
            </a:r>
          </a:p>
        </p:txBody>
      </p:sp>
      <p:pic>
        <p:nvPicPr>
          <p:cNvPr id="2050" name="Picture 2" descr="Study Economics | UC Business School | University of Canterbury">
            <a:extLst>
              <a:ext uri="{FF2B5EF4-FFF2-40B4-BE49-F238E27FC236}">
                <a16:creationId xmlns:a16="http://schemas.microsoft.com/office/drawing/2014/main" id="{21F30504-B7C6-10A8-136E-FFE02DCC7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560" y="125046"/>
            <a:ext cx="1855623" cy="12348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ve alternative economic models - Icarus Complex">
            <a:extLst>
              <a:ext uri="{FF2B5EF4-FFF2-40B4-BE49-F238E27FC236}">
                <a16:creationId xmlns:a16="http://schemas.microsoft.com/office/drawing/2014/main" id="{0F65CEBD-6438-F9A7-C278-7C81092115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0016" y="2571750"/>
            <a:ext cx="1864167" cy="17965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orld's GDP Growth by Region 2022 | Global Finance Magazine">
            <a:extLst>
              <a:ext uri="{FF2B5EF4-FFF2-40B4-BE49-F238E27FC236}">
                <a16:creationId xmlns:a16="http://schemas.microsoft.com/office/drawing/2014/main" id="{E7A5C15F-6C5A-42EF-20DC-25BD97BFD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575" y="1529365"/>
            <a:ext cx="1845608" cy="961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070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en is it too young to start learning about democracy? – Smart School  Councils">
            <a:extLst>
              <a:ext uri="{FF2B5EF4-FFF2-40B4-BE49-F238E27FC236}">
                <a16:creationId xmlns:a16="http://schemas.microsoft.com/office/drawing/2014/main" id="{A659F3DD-AA1B-8973-DB20-0B96EAE07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687" y="1385518"/>
            <a:ext cx="3465639" cy="172192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5"/>
          <p:cNvSpPr>
            <a:spLocks noGrp="1"/>
          </p:cNvSpPr>
          <p:nvPr>
            <p:ph type="title"/>
          </p:nvPr>
        </p:nvSpPr>
        <p:spPr/>
        <p:txBody>
          <a:bodyPr/>
          <a:lstStyle/>
          <a:p>
            <a:r>
              <a:rPr lang="en-GB" dirty="0"/>
              <a:t>Political Science</a:t>
            </a:r>
          </a:p>
        </p:txBody>
      </p:sp>
      <p:sp>
        <p:nvSpPr>
          <p:cNvPr id="17" name="Text Placeholder 16"/>
          <p:cNvSpPr>
            <a:spLocks noGrp="1"/>
          </p:cNvSpPr>
          <p:nvPr>
            <p:ph type="body" sz="quarter" idx="10"/>
          </p:nvPr>
        </p:nvSpPr>
        <p:spPr>
          <a:xfrm>
            <a:off x="176102" y="1187937"/>
            <a:ext cx="8682477" cy="3087077"/>
          </a:xfrm>
        </p:spPr>
        <p:txBody>
          <a:bodyPr/>
          <a:lstStyle/>
          <a:p>
            <a:r>
              <a:rPr lang="en-IE" dirty="0"/>
              <a:t>The scientific study of politics, the exercise of power and the workings of democratic political institutions</a:t>
            </a:r>
          </a:p>
          <a:p>
            <a:r>
              <a:rPr lang="en-IE" dirty="0"/>
              <a:t>Students will learn about</a:t>
            </a:r>
          </a:p>
          <a:p>
            <a:pPr lvl="1"/>
            <a:r>
              <a:rPr lang="en-IE" sz="1600" dirty="0"/>
              <a:t>How democracy works</a:t>
            </a:r>
          </a:p>
          <a:p>
            <a:pPr lvl="1"/>
            <a:r>
              <a:rPr lang="en-IE" sz="1600" dirty="0"/>
              <a:t>How people vote</a:t>
            </a:r>
          </a:p>
          <a:p>
            <a:pPr lvl="1"/>
            <a:r>
              <a:rPr lang="en-IE" sz="1600" dirty="0"/>
              <a:t>How political parties compete</a:t>
            </a:r>
          </a:p>
          <a:p>
            <a:pPr lvl="1"/>
            <a:r>
              <a:rPr lang="en-IE" sz="1600" dirty="0"/>
              <a:t>How European integration works</a:t>
            </a:r>
          </a:p>
          <a:p>
            <a:pPr lvl="1"/>
            <a:r>
              <a:rPr lang="en-IE" sz="1600" dirty="0"/>
              <a:t>The values behind political ideologies</a:t>
            </a:r>
          </a:p>
        </p:txBody>
      </p:sp>
      <p:pic>
        <p:nvPicPr>
          <p:cNvPr id="3076" name="Picture 4" descr="The gains from economic integration: The EU has still a long way to go |  CEPR">
            <a:extLst>
              <a:ext uri="{FF2B5EF4-FFF2-40B4-BE49-F238E27FC236}">
                <a16:creationId xmlns:a16="http://schemas.microsoft.com/office/drawing/2014/main" id="{5562F472-1C01-FD69-0899-E74DE4BB0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564" y="3281027"/>
            <a:ext cx="1726015" cy="9665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mocracy Globalized: The Promise To Be Fulfilled - Max Planck Law">
            <a:extLst>
              <a:ext uri="{FF2B5EF4-FFF2-40B4-BE49-F238E27FC236}">
                <a16:creationId xmlns:a16="http://schemas.microsoft.com/office/drawing/2014/main" id="{B1EFEBAB-981F-6075-DE20-1310FABD0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9362" y="3281028"/>
            <a:ext cx="1753715" cy="96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01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1702" y="76288"/>
            <a:ext cx="1404157" cy="1229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5"/>
          <p:cNvSpPr>
            <a:spLocks noGrp="1"/>
          </p:cNvSpPr>
          <p:nvPr>
            <p:ph type="title"/>
          </p:nvPr>
        </p:nvSpPr>
        <p:spPr>
          <a:xfrm>
            <a:off x="422279" y="303513"/>
            <a:ext cx="7500939" cy="421200"/>
          </a:xfrm>
        </p:spPr>
        <p:txBody>
          <a:bodyPr/>
          <a:lstStyle/>
          <a:p>
            <a:r>
              <a:rPr lang="en-GB" dirty="0"/>
              <a:t>Sociology</a:t>
            </a:r>
          </a:p>
        </p:txBody>
      </p:sp>
      <p:sp>
        <p:nvSpPr>
          <p:cNvPr id="17" name="Text Placeholder 16"/>
          <p:cNvSpPr>
            <a:spLocks noGrp="1"/>
          </p:cNvSpPr>
          <p:nvPr>
            <p:ph type="body" sz="quarter" idx="10"/>
          </p:nvPr>
        </p:nvSpPr>
        <p:spPr>
          <a:xfrm>
            <a:off x="184162" y="1142649"/>
            <a:ext cx="5198598" cy="3030141"/>
          </a:xfrm>
        </p:spPr>
        <p:txBody>
          <a:bodyPr/>
          <a:lstStyle/>
          <a:p>
            <a:r>
              <a:rPr lang="en-IE" sz="1800" dirty="0"/>
              <a:t>Studies social change and social consequences of human behaviour. Understand phenomena such as:</a:t>
            </a:r>
          </a:p>
          <a:p>
            <a:pPr lvl="1"/>
            <a:r>
              <a:rPr lang="en-IE" sz="1700" dirty="0"/>
              <a:t>Social change and how it affects your own life and that of others</a:t>
            </a:r>
          </a:p>
          <a:p>
            <a:pPr lvl="1"/>
            <a:r>
              <a:rPr lang="en-IE" sz="1700" dirty="0"/>
              <a:t>Shared practices of behaviour </a:t>
            </a:r>
          </a:p>
          <a:p>
            <a:pPr lvl="1"/>
            <a:r>
              <a:rPr lang="en-IE" sz="1700" dirty="0"/>
              <a:t>Social movements like fair trade or feminism</a:t>
            </a:r>
          </a:p>
          <a:p>
            <a:pPr lvl="1"/>
            <a:r>
              <a:rPr lang="en-IE" sz="1700" dirty="0"/>
              <a:t>Inequality long lines of social class, gender, race and ethnicity</a:t>
            </a:r>
          </a:p>
          <a:p>
            <a:pPr lvl="1"/>
            <a:r>
              <a:rPr lang="en-IE" sz="1700" dirty="0"/>
              <a:t>The nature and meaning of work</a:t>
            </a:r>
          </a:p>
        </p:txBody>
      </p:sp>
      <p:pic>
        <p:nvPicPr>
          <p:cNvPr id="11" name="Picture 8" descr="Sociology Departmental Link"/>
          <p:cNvPicPr>
            <a:picLocks noChangeAspect="1" noChangeArrowheads="1"/>
          </p:cNvPicPr>
          <p:nvPr/>
        </p:nvPicPr>
        <p:blipFill>
          <a:blip r:embed="rId4" cstate="print"/>
          <a:srcRect/>
          <a:stretch>
            <a:fillRect/>
          </a:stretch>
        </p:blipFill>
        <p:spPr bwMode="auto">
          <a:xfrm>
            <a:off x="7681546" y="3041055"/>
            <a:ext cx="1296144" cy="1131735"/>
          </a:xfrm>
          <a:prstGeom prst="rect">
            <a:avLst/>
          </a:prstGeom>
          <a:noFill/>
        </p:spPr>
      </p:pic>
      <p:pic>
        <p:nvPicPr>
          <p:cNvPr id="4098" name="Picture 2" descr="Doing deeper work: 3 things to learn about the process of systems change |  World Economic Forum">
            <a:extLst>
              <a:ext uri="{FF2B5EF4-FFF2-40B4-BE49-F238E27FC236}">
                <a16:creationId xmlns:a16="http://schemas.microsoft.com/office/drawing/2014/main" id="{E1582854-C1D2-36A2-261A-5308E5E15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4801" y="335750"/>
            <a:ext cx="2000250" cy="12581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gure thumbnail fx1">
            <a:extLst>
              <a:ext uri="{FF2B5EF4-FFF2-40B4-BE49-F238E27FC236}">
                <a16:creationId xmlns:a16="http://schemas.microsoft.com/office/drawing/2014/main" id="{7A7B18FE-2E0E-E71C-5858-3971BC9927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1993" y="1720783"/>
            <a:ext cx="2072418" cy="117230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15 Habits To Achieve A Better Work-Life Balance In Today's Fast-Paced World">
            <a:extLst>
              <a:ext uri="{FF2B5EF4-FFF2-40B4-BE49-F238E27FC236}">
                <a16:creationId xmlns:a16="http://schemas.microsoft.com/office/drawing/2014/main" id="{07C49CB7-AF85-A6F1-DD1A-0451FB0382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6674" y="3028631"/>
            <a:ext cx="1970129" cy="131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9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8391-36C3-E049-9044-0B3E4676C04C}"/>
              </a:ext>
            </a:extLst>
          </p:cNvPr>
          <p:cNvSpPr>
            <a:spLocks noGrp="1"/>
          </p:cNvSpPr>
          <p:nvPr>
            <p:ph type="title"/>
          </p:nvPr>
        </p:nvSpPr>
        <p:spPr>
          <a:xfrm>
            <a:off x="366224" y="312041"/>
            <a:ext cx="7500939" cy="421200"/>
          </a:xfrm>
        </p:spPr>
        <p:txBody>
          <a:bodyPr/>
          <a:lstStyle/>
          <a:p>
            <a:r>
              <a:rPr lang="en-US" dirty="0"/>
              <a:t>What does BESS offer?</a:t>
            </a:r>
          </a:p>
        </p:txBody>
      </p:sp>
      <p:sp>
        <p:nvSpPr>
          <p:cNvPr id="6" name="Text Placeholder 16">
            <a:extLst>
              <a:ext uri="{FF2B5EF4-FFF2-40B4-BE49-F238E27FC236}">
                <a16:creationId xmlns:a16="http://schemas.microsoft.com/office/drawing/2014/main" id="{20A323B4-B240-954F-96B3-EE11F56ABA6A}"/>
              </a:ext>
            </a:extLst>
          </p:cNvPr>
          <p:cNvSpPr txBox="1">
            <a:spLocks/>
          </p:cNvSpPr>
          <p:nvPr/>
        </p:nvSpPr>
        <p:spPr>
          <a:xfrm>
            <a:off x="111174" y="1268503"/>
            <a:ext cx="4435366" cy="3030141"/>
          </a:xfrm>
          <a:prstGeom prst="rect">
            <a:avLst/>
          </a:prstGeom>
        </p:spPr>
        <p:txBody>
          <a:bodyPr vert="horz" lIns="0" tIns="0" rIns="0" bIns="0" rtlCol="0">
            <a:noAutofit/>
          </a:bodyPr>
          <a:lstStyle>
            <a:lvl1pPr marL="0" indent="0" algn="l" defTabSz="914400" rtl="0" eaLnBrk="1" latinLnBrk="0" hangingPunct="1">
              <a:spcBef>
                <a:spcPts val="1417"/>
              </a:spcBef>
              <a:buFont typeface="Arial" pitchFamily="34" charset="0"/>
              <a:buNone/>
              <a:defRPr sz="2000" b="1" kern="1200">
                <a:solidFill>
                  <a:schemeClr val="tx1"/>
                </a:solidFill>
                <a:latin typeface="+mn-lt"/>
                <a:ea typeface="+mn-ea"/>
                <a:cs typeface="+mn-cs"/>
              </a:defRPr>
            </a:lvl1pPr>
            <a:lvl2pPr marL="317500" indent="-31750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2pPr>
            <a:lvl3pPr marL="568325" indent="-22225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3pPr>
            <a:lvl4pPr marL="784225" indent="-201613" algn="l" defTabSz="914400" rtl="0" eaLnBrk="1" latinLnBrk="0" hangingPunct="1">
              <a:spcBef>
                <a:spcPts val="1134"/>
              </a:spcBef>
              <a:buClr>
                <a:schemeClr val="tx2"/>
              </a:buClr>
              <a:buFont typeface="Minion Pro" pitchFamily="18" charset="0"/>
              <a:buChar char="‒"/>
              <a:defRPr sz="2000" kern="1200">
                <a:solidFill>
                  <a:schemeClr val="tx1"/>
                </a:solidFill>
                <a:latin typeface="+mn-lt"/>
                <a:ea typeface="+mn-ea"/>
                <a:cs typeface="+mn-cs"/>
              </a:defRPr>
            </a:lvl4pPr>
            <a:lvl5pPr marL="1000125" indent="-185738"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IE" sz="1800" dirty="0" err="1"/>
              <a:t>Honors</a:t>
            </a:r>
            <a:r>
              <a:rPr lang="en-IE" sz="1800" dirty="0"/>
              <a:t> bachelor degree in one of the </a:t>
            </a:r>
            <a:r>
              <a:rPr lang="en-IE" sz="1800" b="1" dirty="0"/>
              <a:t>flagship programmes </a:t>
            </a:r>
            <a:r>
              <a:rPr lang="en-IE" sz="1800" dirty="0"/>
              <a:t>at TCD</a:t>
            </a:r>
          </a:p>
          <a:p>
            <a:pPr marL="0" lvl="1" indent="0">
              <a:buNone/>
            </a:pPr>
            <a:endParaRPr lang="en-IE" sz="1800" dirty="0"/>
          </a:p>
          <a:p>
            <a:pPr lvl="1"/>
            <a:r>
              <a:rPr lang="en-IE" sz="1800" dirty="0"/>
              <a:t>A unique university degree </a:t>
            </a:r>
          </a:p>
          <a:p>
            <a:pPr marL="0" lvl="1" indent="0">
              <a:buNone/>
            </a:pPr>
            <a:endParaRPr lang="en-IE" sz="1800" dirty="0"/>
          </a:p>
          <a:p>
            <a:pPr lvl="1"/>
            <a:r>
              <a:rPr lang="en-IE" sz="1800" dirty="0"/>
              <a:t>Flexible pathway programme with </a:t>
            </a:r>
            <a:r>
              <a:rPr lang="en-IE" sz="1800" b="1" dirty="0"/>
              <a:t>multiple degree options </a:t>
            </a:r>
            <a:r>
              <a:rPr lang="en-IE" sz="1800" dirty="0"/>
              <a:t>across these four subjects</a:t>
            </a:r>
          </a:p>
          <a:p>
            <a:pPr lvl="1"/>
            <a:endParaRPr lang="en-IE" dirty="0"/>
          </a:p>
        </p:txBody>
      </p:sp>
      <p:graphicFrame>
        <p:nvGraphicFramePr>
          <p:cNvPr id="3" name="Diagram 2">
            <a:extLst>
              <a:ext uri="{FF2B5EF4-FFF2-40B4-BE49-F238E27FC236}">
                <a16:creationId xmlns:a16="http://schemas.microsoft.com/office/drawing/2014/main" id="{F5F826A1-6CE7-1D2D-E993-80B2EB671540}"/>
              </a:ext>
            </a:extLst>
          </p:cNvPr>
          <p:cNvGraphicFramePr/>
          <p:nvPr>
            <p:extLst>
              <p:ext uri="{D42A27DB-BD31-4B8C-83A1-F6EECF244321}">
                <p14:modId xmlns:p14="http://schemas.microsoft.com/office/powerpoint/2010/main" val="1858263597"/>
              </p:ext>
            </p:extLst>
          </p:nvPr>
        </p:nvGraphicFramePr>
        <p:xfrm>
          <a:off x="4651655" y="1107000"/>
          <a:ext cx="4435366" cy="3191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022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41" y="375103"/>
            <a:ext cx="7500939" cy="421200"/>
          </a:xfrm>
        </p:spPr>
        <p:txBody>
          <a:bodyPr/>
          <a:lstStyle/>
          <a:p>
            <a:r>
              <a:rPr lang="en-GB" dirty="0"/>
              <a:t>BESS: 10 different degree combinations</a:t>
            </a:r>
          </a:p>
        </p:txBody>
      </p:sp>
      <p:sp>
        <p:nvSpPr>
          <p:cNvPr id="3" name="Text Placeholder 2"/>
          <p:cNvSpPr>
            <a:spLocks noGrp="1"/>
          </p:cNvSpPr>
          <p:nvPr>
            <p:ph type="body" sz="quarter" idx="10"/>
          </p:nvPr>
        </p:nvSpPr>
        <p:spPr/>
        <p:txBody>
          <a:bodyPr/>
          <a:lstStyle/>
          <a:p>
            <a:r>
              <a:rPr lang="en-IE" sz="1500" dirty="0"/>
              <a:t>Business</a:t>
            </a:r>
          </a:p>
          <a:p>
            <a:r>
              <a:rPr lang="en-IE" sz="1500" dirty="0"/>
              <a:t>Economics</a:t>
            </a:r>
          </a:p>
          <a:p>
            <a:r>
              <a:rPr lang="en-IE" sz="1500" dirty="0"/>
              <a:t>Political Science </a:t>
            </a:r>
          </a:p>
          <a:p>
            <a:r>
              <a:rPr lang="en-IE" sz="1500" dirty="0"/>
              <a:t>Sociology</a:t>
            </a:r>
          </a:p>
          <a:p>
            <a:pPr marL="0" indent="0">
              <a:buNone/>
            </a:pPr>
            <a:endParaRPr lang="en-GB" dirty="0"/>
          </a:p>
        </p:txBody>
      </p:sp>
      <p:sp>
        <p:nvSpPr>
          <p:cNvPr id="7" name="Text Placeholder 6"/>
          <p:cNvSpPr>
            <a:spLocks noGrp="1"/>
          </p:cNvSpPr>
          <p:nvPr>
            <p:ph type="body" sz="quarter" idx="12"/>
          </p:nvPr>
        </p:nvSpPr>
        <p:spPr/>
        <p:txBody>
          <a:bodyPr/>
          <a:lstStyle/>
          <a:p>
            <a:r>
              <a:rPr lang="en-IE" sz="1500" dirty="0"/>
              <a:t>Business &amp; Economics</a:t>
            </a:r>
          </a:p>
          <a:p>
            <a:r>
              <a:rPr lang="en-IE" sz="1500" dirty="0"/>
              <a:t>Political Science &amp; Sociology</a:t>
            </a:r>
          </a:p>
          <a:p>
            <a:r>
              <a:rPr lang="en-IE" sz="1500" dirty="0"/>
              <a:t>Economics &amp; Sociology</a:t>
            </a:r>
          </a:p>
          <a:p>
            <a:r>
              <a:rPr lang="en-IE" sz="1500" dirty="0"/>
              <a:t>Business &amp; Political Science</a:t>
            </a:r>
          </a:p>
          <a:p>
            <a:r>
              <a:rPr lang="en-IE" sz="1500" dirty="0"/>
              <a:t>Sociology &amp; Business</a:t>
            </a:r>
          </a:p>
          <a:p>
            <a:r>
              <a:rPr lang="en-IE" sz="1500" dirty="0"/>
              <a:t>Economics &amp; Political Science</a:t>
            </a:r>
          </a:p>
          <a:p>
            <a:pPr marL="0" indent="0">
              <a:buNone/>
            </a:pPr>
            <a:endParaRPr lang="en-IE" dirty="0"/>
          </a:p>
        </p:txBody>
      </p:sp>
      <p:sp>
        <p:nvSpPr>
          <p:cNvPr id="8" name="Text Placeholder 2"/>
          <p:cNvSpPr txBox="1">
            <a:spLocks/>
          </p:cNvSpPr>
          <p:nvPr/>
        </p:nvSpPr>
        <p:spPr>
          <a:xfrm>
            <a:off x="828676" y="3613997"/>
            <a:ext cx="3030141" cy="571500"/>
          </a:xfrm>
          <a:prstGeom prst="rect">
            <a:avLst/>
          </a:prstGeom>
          <a:solidFill>
            <a:srgbClr val="0E73B9"/>
          </a:solidFill>
        </p:spPr>
        <p:txBody>
          <a:bodyPr/>
          <a:lstStyle>
            <a:lvl1pPr marL="0" indent="0" algn="l" defTabSz="914400" rtl="0" eaLnBrk="1" latinLnBrk="0" hangingPunct="1">
              <a:spcBef>
                <a:spcPts val="1417"/>
              </a:spcBef>
              <a:buFont typeface="Arial" pitchFamily="34" charset="0"/>
              <a:buNone/>
              <a:defRPr sz="2000" b="1" kern="1200">
                <a:solidFill>
                  <a:schemeClr val="tx1"/>
                </a:solidFill>
                <a:latin typeface="+mn-lt"/>
                <a:ea typeface="+mn-ea"/>
                <a:cs typeface="+mn-cs"/>
              </a:defRPr>
            </a:lvl1pPr>
            <a:lvl2pPr marL="317500" indent="-31750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2pPr>
            <a:lvl3pPr marL="568325" indent="-22225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3pPr>
            <a:lvl4pPr marL="784225" indent="-201613" algn="l" defTabSz="914400" rtl="0" eaLnBrk="1" latinLnBrk="0" hangingPunct="1">
              <a:spcBef>
                <a:spcPts val="1134"/>
              </a:spcBef>
              <a:buClr>
                <a:schemeClr val="tx2"/>
              </a:buClr>
              <a:buFont typeface="Minion Pro" pitchFamily="18" charset="0"/>
              <a:buChar char="‒"/>
              <a:defRPr sz="2000" kern="1200">
                <a:solidFill>
                  <a:schemeClr val="tx1"/>
                </a:solidFill>
                <a:latin typeface="+mn-lt"/>
                <a:ea typeface="+mn-ea"/>
                <a:cs typeface="+mn-cs"/>
              </a:defRPr>
            </a:lvl4pPr>
            <a:lvl5pPr marL="1000125" indent="-185738"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IE" sz="1500" dirty="0">
                <a:solidFill>
                  <a:schemeClr val="bg1"/>
                </a:solidFill>
              </a:rPr>
              <a:t>Single</a:t>
            </a:r>
            <a:r>
              <a:rPr lang="en-IE" sz="1500" dirty="0"/>
              <a:t> </a:t>
            </a:r>
            <a:r>
              <a:rPr lang="en-IE" sz="1500" dirty="0" err="1">
                <a:solidFill>
                  <a:schemeClr val="bg1"/>
                </a:solidFill>
              </a:rPr>
              <a:t>Honors</a:t>
            </a:r>
            <a:r>
              <a:rPr lang="en-IE" sz="1500" dirty="0"/>
              <a:t>	</a:t>
            </a:r>
          </a:p>
        </p:txBody>
      </p:sp>
      <p:sp>
        <p:nvSpPr>
          <p:cNvPr id="9" name="Text Placeholder 3"/>
          <p:cNvSpPr txBox="1">
            <a:spLocks/>
          </p:cNvSpPr>
          <p:nvPr/>
        </p:nvSpPr>
        <p:spPr>
          <a:xfrm>
            <a:off x="4643704" y="3613997"/>
            <a:ext cx="3031331" cy="571500"/>
          </a:xfrm>
          <a:prstGeom prst="rect">
            <a:avLst/>
          </a:prstGeom>
          <a:solidFill>
            <a:srgbClr val="0E73B9"/>
          </a:solidFill>
        </p:spPr>
        <p:txBody>
          <a:bodyPr/>
          <a:lstStyle>
            <a:lvl1pPr marL="0" indent="0" algn="l" defTabSz="914400" rtl="0" eaLnBrk="1" latinLnBrk="0" hangingPunct="1">
              <a:spcBef>
                <a:spcPts val="1417"/>
              </a:spcBef>
              <a:buFont typeface="Arial" pitchFamily="34" charset="0"/>
              <a:buNone/>
              <a:defRPr sz="2000" b="1" kern="1200">
                <a:solidFill>
                  <a:schemeClr val="tx1"/>
                </a:solidFill>
                <a:latin typeface="+mn-lt"/>
                <a:ea typeface="+mn-ea"/>
                <a:cs typeface="+mn-cs"/>
              </a:defRPr>
            </a:lvl1pPr>
            <a:lvl2pPr marL="317500" indent="-31750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2pPr>
            <a:lvl3pPr marL="568325" indent="-22225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3pPr>
            <a:lvl4pPr marL="784225" indent="-201613" algn="l" defTabSz="914400" rtl="0" eaLnBrk="1" latinLnBrk="0" hangingPunct="1">
              <a:spcBef>
                <a:spcPts val="1134"/>
              </a:spcBef>
              <a:buClr>
                <a:schemeClr val="tx2"/>
              </a:buClr>
              <a:buFont typeface="Minion Pro" pitchFamily="18" charset="0"/>
              <a:buChar char="‒"/>
              <a:defRPr sz="2000" kern="1200">
                <a:solidFill>
                  <a:schemeClr val="tx1"/>
                </a:solidFill>
                <a:latin typeface="+mn-lt"/>
                <a:ea typeface="+mn-ea"/>
                <a:cs typeface="+mn-cs"/>
              </a:defRPr>
            </a:lvl4pPr>
            <a:lvl5pPr marL="1000125" indent="-185738"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IE" sz="1500" dirty="0">
                <a:solidFill>
                  <a:schemeClr val="bg1"/>
                </a:solidFill>
              </a:rPr>
              <a:t>Joint</a:t>
            </a:r>
            <a:r>
              <a:rPr lang="en-IE" sz="1500" dirty="0"/>
              <a:t> </a:t>
            </a:r>
            <a:r>
              <a:rPr lang="en-IE" sz="1500" dirty="0" err="1">
                <a:solidFill>
                  <a:schemeClr val="bg1"/>
                </a:solidFill>
              </a:rPr>
              <a:t>Honors</a:t>
            </a:r>
            <a:r>
              <a:rPr lang="en-IE" sz="1500" dirty="0">
                <a:solidFill>
                  <a:schemeClr val="bg1"/>
                </a:solidFill>
              </a:rPr>
              <a:t>/Major with Minor</a:t>
            </a:r>
          </a:p>
        </p:txBody>
      </p:sp>
    </p:spTree>
    <p:extLst>
      <p:ext uri="{BB962C8B-B14F-4D97-AF65-F5344CB8AC3E}">
        <p14:creationId xmlns:p14="http://schemas.microsoft.com/office/powerpoint/2010/main" val="16907501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03f16fe7-7770-4f37-b256-42dd40d69642"/>
</p:tagLst>
</file>

<file path=ppt/theme/theme1.xml><?xml version="1.0" encoding="utf-8"?>
<a:theme xmlns:a="http://schemas.openxmlformats.org/drawingml/2006/main" name="TCD_PPT_Calibri_Option2a">
  <a:themeElements>
    <a:clrScheme name="Custom 5 1">
      <a:dk1>
        <a:srgbClr val="000000"/>
      </a:dk1>
      <a:lt1>
        <a:srgbClr val="FFFFFF"/>
      </a:lt1>
      <a:dk2>
        <a:srgbClr val="0070BB"/>
      </a:dk2>
      <a:lt2>
        <a:srgbClr val="FFFFFF"/>
      </a:lt2>
      <a:accent1>
        <a:srgbClr val="0070BB"/>
      </a:accent1>
      <a:accent2>
        <a:srgbClr val="0070BB"/>
      </a:accent2>
      <a:accent3>
        <a:srgbClr val="7C7C7C"/>
      </a:accent3>
      <a:accent4>
        <a:srgbClr val="A6A6A6"/>
      </a:accent4>
      <a:accent5>
        <a:srgbClr val="0070BB"/>
      </a:accent5>
      <a:accent6>
        <a:srgbClr val="0070BB"/>
      </a:accent6>
      <a:hlink>
        <a:srgbClr val="000000"/>
      </a:hlink>
      <a:folHlink>
        <a:srgbClr val="000000"/>
      </a:folHlink>
    </a:clrScheme>
    <a:fontScheme name="Trinity Colleg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25409DEDF519418362A3AB02425E6C" ma:contentTypeVersion="18" ma:contentTypeDescription="Create a new document." ma:contentTypeScope="" ma:versionID="79de0b1e2f4348fd710bcdcfb2001d49">
  <xsd:schema xmlns:xsd="http://www.w3.org/2001/XMLSchema" xmlns:xs="http://www.w3.org/2001/XMLSchema" xmlns:p="http://schemas.microsoft.com/office/2006/metadata/properties" xmlns:ns2="d6b23b80-3ae9-4058-b889-ca7672c82ee8" xmlns:ns3="230d5186-30ac-42ce-917a-c54aad4ed688" targetNamespace="http://schemas.microsoft.com/office/2006/metadata/properties" ma:root="true" ma:fieldsID="083a14a112b87215ef12fb2b7bc7a1d6" ns2:_="" ns3:_="">
    <xsd:import namespace="d6b23b80-3ae9-4058-b889-ca7672c82ee8"/>
    <xsd:import namespace="230d5186-30ac-42ce-917a-c54aad4ed6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b23b80-3ae9-4058-b889-ca7672c82e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d9b36d8-e8b0-4d46-88aa-db730269cd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d5186-30ac-42ce-917a-c54aad4ed68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5f2f113-58b9-48d4-a6f1-7174b012d292}" ma:internalName="TaxCatchAll" ma:showField="CatchAllData" ma:web="230d5186-30ac-42ce-917a-c54aad4ed6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B248E6-549E-40F5-89ED-D038819ADDC6}">
  <ds:schemaRefs>
    <ds:schemaRef ds:uri="http://schemas.microsoft.com/sharepoint/v3/contenttype/forms"/>
  </ds:schemaRefs>
</ds:datastoreItem>
</file>

<file path=customXml/itemProps2.xml><?xml version="1.0" encoding="utf-8"?>
<ds:datastoreItem xmlns:ds="http://schemas.openxmlformats.org/officeDocument/2006/customXml" ds:itemID="{5BBBE7CE-71C2-4194-A807-9E28DA80E6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b23b80-3ae9-4058-b889-ca7672c82ee8"/>
    <ds:schemaRef ds:uri="230d5186-30ac-42ce-917a-c54aad4ed6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TCD_PPT_Calibri_Option2a.potx</Template>
  <TotalTime>1638</TotalTime>
  <Words>2306</Words>
  <Application>Microsoft Office PowerPoint</Application>
  <PresentationFormat>On-screen Show (16:9)</PresentationFormat>
  <Paragraphs>275</Paragraphs>
  <Slides>22</Slides>
  <Notes>21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vt:lpstr>
      <vt:lpstr>Calibri</vt:lpstr>
      <vt:lpstr>merriweather</vt:lpstr>
      <vt:lpstr>Minion Pro</vt:lpstr>
      <vt:lpstr>Open Sans</vt:lpstr>
      <vt:lpstr>Source Sans Pro</vt:lpstr>
      <vt:lpstr>TCD_PPT_Calibri_Option2a</vt:lpstr>
      <vt:lpstr>PowerPoint Presentation</vt:lpstr>
      <vt:lpstr>Trinity College… Founded in 1592</vt:lpstr>
      <vt:lpstr>What is BESS?</vt:lpstr>
      <vt:lpstr>Business</vt:lpstr>
      <vt:lpstr>Economics</vt:lpstr>
      <vt:lpstr>Political Science</vt:lpstr>
      <vt:lpstr>Sociology</vt:lpstr>
      <vt:lpstr>What does BESS offer?</vt:lpstr>
      <vt:lpstr>BESS: 10 different degree combinations</vt:lpstr>
      <vt:lpstr>BESS: 22 Exit Routes</vt:lpstr>
      <vt:lpstr> What will I study?   Junior Fresh – 1st Year (overview)</vt:lpstr>
      <vt:lpstr>  What will I study?  Senior Fresh – 2nd Year</vt:lpstr>
      <vt:lpstr>What will I study?  Junior &amp; Senior Sophister – 3rd &amp; 4th Year</vt:lpstr>
      <vt:lpstr>BESS Study Abroad Programme</vt:lpstr>
      <vt:lpstr>The Trinity Experience</vt:lpstr>
      <vt:lpstr>Your Future: Employability of BESS graduates</vt:lpstr>
      <vt:lpstr>Your future: Employability of BESS graduates (contd.)</vt:lpstr>
      <vt:lpstr>Why choose BESS? Summing up</vt:lpstr>
      <vt:lpstr>Applying for BESS- Central Applications Office (CAO)</vt:lpstr>
      <vt:lpstr>Other programmes at TCD with similar subjects</vt:lpstr>
      <vt:lpstr>We hope you enjoyed this presentation &amp; thank you for your time  To find out more about BESS: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dtpgraphics</dc:creator>
  <cp:lastModifiedBy>Martina Ni Chochlain</cp:lastModifiedBy>
  <cp:revision>163</cp:revision>
  <cp:lastPrinted>2014-12-16T10:33:11Z</cp:lastPrinted>
  <dcterms:created xsi:type="dcterms:W3CDTF">2013-07-29T09:34:50Z</dcterms:created>
  <dcterms:modified xsi:type="dcterms:W3CDTF">2024-03-22T10:11:32Z</dcterms:modified>
</cp:coreProperties>
</file>